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Override1.xml" ContentType="application/vnd.openxmlformats-officedocument.themeOverr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75" r:id="rId3"/>
    <p:sldMasterId id="2147483687" r:id="rId4"/>
  </p:sldMasterIdLst>
  <p:notesMasterIdLst>
    <p:notesMasterId r:id="rId36"/>
  </p:notesMasterIdLst>
  <p:sldIdLst>
    <p:sldId id="256" r:id="rId5"/>
    <p:sldId id="281" r:id="rId6"/>
    <p:sldId id="282" r:id="rId7"/>
    <p:sldId id="268" r:id="rId8"/>
    <p:sldId id="257" r:id="rId9"/>
    <p:sldId id="258" r:id="rId10"/>
    <p:sldId id="259" r:id="rId11"/>
    <p:sldId id="260" r:id="rId12"/>
    <p:sldId id="269" r:id="rId13"/>
    <p:sldId id="261" r:id="rId14"/>
    <p:sldId id="262" r:id="rId15"/>
    <p:sldId id="263" r:id="rId16"/>
    <p:sldId id="264" r:id="rId17"/>
    <p:sldId id="270" r:id="rId18"/>
    <p:sldId id="272" r:id="rId19"/>
    <p:sldId id="274" r:id="rId20"/>
    <p:sldId id="273" r:id="rId21"/>
    <p:sldId id="275" r:id="rId22"/>
    <p:sldId id="276" r:id="rId23"/>
    <p:sldId id="277" r:id="rId24"/>
    <p:sldId id="278" r:id="rId25"/>
    <p:sldId id="279" r:id="rId26"/>
    <p:sldId id="280" r:id="rId27"/>
    <p:sldId id="266"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1" d="100"/>
          <a:sy n="91" d="100"/>
        </p:scale>
        <p:origin x="3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11972-0168-4217-90F8-5C41321B2C17}" type="datetimeFigureOut">
              <a:rPr lang="en-US" smtClean="0"/>
              <a:t>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8DFC7-9C1C-4B6C-AB80-5E31849BE0F7}" type="slidenum">
              <a:rPr lang="en-US" smtClean="0"/>
              <a:t>‹#›</a:t>
            </a:fld>
            <a:endParaRPr lang="en-US"/>
          </a:p>
        </p:txBody>
      </p:sp>
    </p:spTree>
    <p:extLst>
      <p:ext uri="{BB962C8B-B14F-4D97-AF65-F5344CB8AC3E}">
        <p14:creationId xmlns:p14="http://schemas.microsoft.com/office/powerpoint/2010/main" val="147278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shadow prices. Note we from herein we ignore production deadweight loss as this will be constant across all misallocations (e.g. oil from foreign country).</a:t>
            </a:r>
          </a:p>
          <a:p>
            <a:endParaRPr lang="en-US" dirty="0"/>
          </a:p>
        </p:txBody>
      </p:sp>
      <p:sp>
        <p:nvSpPr>
          <p:cNvPr id="4" name="Slide Number Placeholder 3"/>
          <p:cNvSpPr>
            <a:spLocks noGrp="1"/>
          </p:cNvSpPr>
          <p:nvPr>
            <p:ph type="sldNum" sz="quarter" idx="5"/>
          </p:nvPr>
        </p:nvSpPr>
        <p:spPr/>
        <p:txBody>
          <a:bodyPr/>
          <a:lstStyle/>
          <a:p>
            <a:fld id="{AFB8DFC7-9C1C-4B6C-AB80-5E31849BE0F7}" type="slidenum">
              <a:rPr lang="en-US" smtClean="0"/>
              <a:t>10</a:t>
            </a:fld>
            <a:endParaRPr lang="en-US"/>
          </a:p>
        </p:txBody>
      </p:sp>
    </p:spTree>
    <p:extLst>
      <p:ext uri="{BB962C8B-B14F-4D97-AF65-F5344CB8AC3E}">
        <p14:creationId xmlns:p14="http://schemas.microsoft.com/office/powerpoint/2010/main" val="928492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free market, a slight cost advantage for Pennsylvania over New Jersey matters only at the margin—a few tanker loads of oil—not all of them. </a:t>
            </a:r>
          </a:p>
          <a:p>
            <a:r>
              <a:rPr lang="en-US" dirty="0"/>
              <a:t>The price mechanism permits fine-grained reallocation because arbitrageurs capture profits proportional to the price gap.</a:t>
            </a:r>
          </a:p>
          <a:p>
            <a:r>
              <a:rPr lang="en-US" dirty="0"/>
              <a:t>When prizes are frozen, these incremental profit opportunities disappear.</a:t>
            </a:r>
          </a:p>
          <a:p>
            <a:endParaRPr lang="en-US" dirty="0"/>
          </a:p>
        </p:txBody>
      </p:sp>
      <p:sp>
        <p:nvSpPr>
          <p:cNvPr id="4" name="Slide Number Placeholder 3"/>
          <p:cNvSpPr>
            <a:spLocks noGrp="1"/>
          </p:cNvSpPr>
          <p:nvPr>
            <p:ph type="sldNum" sz="quarter" idx="5"/>
          </p:nvPr>
        </p:nvSpPr>
        <p:spPr/>
        <p:txBody>
          <a:bodyPr/>
          <a:lstStyle/>
          <a:p>
            <a:fld id="{AFB8DFC7-9C1C-4B6C-AB80-5E31849BE0F7}" type="slidenum">
              <a:rPr lang="en-US" smtClean="0"/>
              <a:t>14</a:t>
            </a:fld>
            <a:endParaRPr lang="en-US"/>
          </a:p>
        </p:txBody>
      </p:sp>
    </p:spTree>
    <p:extLst>
      <p:ext uri="{BB962C8B-B14F-4D97-AF65-F5344CB8AC3E}">
        <p14:creationId xmlns:p14="http://schemas.microsoft.com/office/powerpoint/2010/main" val="133437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Free-market allocations are nearly identical </a:t>
            </a:r>
            <a:r>
              <a:rPr lang="en-US" dirty="0"/>
              <a:t>across scenarios—small cost</a:t>
            </a:r>
          </a:p>
          <a:p>
            <a:r>
              <a:rPr lang="en-US" dirty="0"/>
              <a:t>differences </a:t>
            </a:r>
            <a:r>
              <a:rPr lang="en-US" i="1" dirty="0"/>
              <a:t>→ </a:t>
            </a:r>
            <a:r>
              <a:rPr lang="en-US" dirty="0"/>
              <a:t>small allocation differences</a:t>
            </a:r>
          </a:p>
          <a:p>
            <a:r>
              <a:rPr lang="en-US" dirty="0"/>
              <a:t>2. </a:t>
            </a:r>
            <a:r>
              <a:rPr lang="en-US" b="1" dirty="0"/>
              <a:t>Under price controls, many markets receive zero </a:t>
            </a:r>
            <a:r>
              <a:rPr lang="en-US" dirty="0"/>
              <a:t>(yellow)—low-cost cities fill</a:t>
            </a:r>
          </a:p>
          <a:p>
            <a:r>
              <a:rPr lang="en-US" dirty="0"/>
              <a:t>to capacity; </a:t>
            </a:r>
            <a:r>
              <a:rPr lang="en-US" i="1" dirty="0"/>
              <a:t>∼ </a:t>
            </a:r>
            <a:r>
              <a:rPr lang="en-US" dirty="0"/>
              <a:t>30 cities get nothing</a:t>
            </a:r>
          </a:p>
          <a:p>
            <a:r>
              <a:rPr lang="en-US" dirty="0"/>
              <a:t>3. </a:t>
            </a:r>
            <a:r>
              <a:rPr lang="en-US" b="1" dirty="0"/>
              <a:t>Different cost draws </a:t>
            </a:r>
            <a:r>
              <a:rPr lang="en-US" i="1" dirty="0"/>
              <a:t>→ </a:t>
            </a:r>
            <a:r>
              <a:rPr lang="en-US" b="1" dirty="0"/>
              <a:t>radically different allocations</a:t>
            </a:r>
            <a:r>
              <a:rPr lang="en-US" dirty="0"/>
              <a:t>—same demand, same</a:t>
            </a:r>
          </a:p>
          <a:p>
            <a:r>
              <a:rPr lang="en-US" dirty="0"/>
              <a:t>supply, completely different spatial pattern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FB8DFC7-9C1C-4B6C-AB80-5E31849BE0F7}" type="slidenum">
              <a:rPr lang="en-US" smtClean="0"/>
              <a:t>22</a:t>
            </a:fld>
            <a:endParaRPr lang="en-US"/>
          </a:p>
        </p:txBody>
      </p:sp>
    </p:spTree>
    <p:extLst>
      <p:ext uri="{BB962C8B-B14F-4D97-AF65-F5344CB8AC3E}">
        <p14:creationId xmlns:p14="http://schemas.microsoft.com/office/powerpoint/2010/main" val="329309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1979 Barely 50 stations were open in </a:t>
            </a:r>
            <a:r>
              <a:rPr lang="en-US" dirty="0" err="1"/>
              <a:t>Connecticut.and</a:t>
            </a:r>
            <a:r>
              <a:rPr lang="en-US" dirty="0"/>
              <a:t> in New Jersey less than 500 of </a:t>
            </a:r>
            <a:r>
              <a:rPr lang="en-US" dirty="0" err="1"/>
              <a:t>thestate's</a:t>
            </a:r>
            <a:r>
              <a:rPr lang="en-US" dirty="0"/>
              <a:t> 6,1m stations were open. In New </a:t>
            </a:r>
            <a:r>
              <a:rPr lang="en-US" dirty="0" err="1"/>
              <a:t>YorkCity</a:t>
            </a:r>
            <a:r>
              <a:rPr lang="en-US" dirty="0"/>
              <a:t>, Westchester County and Long </a:t>
            </a:r>
            <a:r>
              <a:rPr lang="en-US" dirty="0" err="1"/>
              <a:t>Island,less</a:t>
            </a:r>
            <a:r>
              <a:rPr lang="en-US" dirty="0"/>
              <a:t> than 5 per cent of the stations sold gasoline. Police call for help in </a:t>
            </a:r>
            <a:r>
              <a:rPr lang="en-US" dirty="0" err="1"/>
              <a:t>qasoline</a:t>
            </a:r>
            <a:r>
              <a:rPr lang="en-US" dirty="0"/>
              <a:t> riots Chicago Tribune (1979) Chicago, Ill.. 26 June 1979:2</a:t>
            </a:r>
          </a:p>
        </p:txBody>
      </p:sp>
      <p:sp>
        <p:nvSpPr>
          <p:cNvPr id="4" name="Slide Number Placeholder 3"/>
          <p:cNvSpPr>
            <a:spLocks noGrp="1"/>
          </p:cNvSpPr>
          <p:nvPr>
            <p:ph type="sldNum" sz="quarter" idx="5"/>
          </p:nvPr>
        </p:nvSpPr>
        <p:spPr/>
        <p:txBody>
          <a:bodyPr/>
          <a:lstStyle/>
          <a:p>
            <a:fld id="{AFB8DFC7-9C1C-4B6C-AB80-5E31849BE0F7}" type="slidenum">
              <a:rPr lang="en-US" smtClean="0"/>
              <a:t>24</a:t>
            </a:fld>
            <a:endParaRPr lang="en-US"/>
          </a:p>
        </p:txBody>
      </p:sp>
    </p:spTree>
    <p:extLst>
      <p:ext uri="{BB962C8B-B14F-4D97-AF65-F5344CB8AC3E}">
        <p14:creationId xmlns:p14="http://schemas.microsoft.com/office/powerpoint/2010/main" val="3466607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evident from congressional reports where many people can’t understand the chaos—everything used to work why doesn’t it work now. We need oil!</a:t>
            </a:r>
          </a:p>
        </p:txBody>
      </p:sp>
      <p:sp>
        <p:nvSpPr>
          <p:cNvPr id="4" name="Slide Number Placeholder 3"/>
          <p:cNvSpPr>
            <a:spLocks noGrp="1"/>
          </p:cNvSpPr>
          <p:nvPr>
            <p:ph type="sldNum" sz="quarter" idx="5"/>
          </p:nvPr>
        </p:nvSpPr>
        <p:spPr/>
        <p:txBody>
          <a:bodyPr/>
          <a:lstStyle/>
          <a:p>
            <a:fld id="{AFB8DFC7-9C1C-4B6C-AB80-5E31849BE0F7}" type="slidenum">
              <a:rPr lang="en-US" smtClean="0"/>
              <a:t>29</a:t>
            </a:fld>
            <a:endParaRPr lang="en-US"/>
          </a:p>
        </p:txBody>
      </p:sp>
    </p:spTree>
    <p:extLst>
      <p:ext uri="{BB962C8B-B14F-4D97-AF65-F5344CB8AC3E}">
        <p14:creationId xmlns:p14="http://schemas.microsoft.com/office/powerpoint/2010/main" val="1858101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5"/>
            <a:ext cx="12192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350">
              <a:solidFill>
                <a:prstClr val="white"/>
              </a:solidFill>
            </a:endParaRPr>
          </a:p>
        </p:txBody>
      </p:sp>
      <p:sp>
        <p:nvSpPr>
          <p:cNvPr id="5" name="Rectangle 4"/>
          <p:cNvSpPr/>
          <p:nvPr/>
        </p:nvSpPr>
        <p:spPr bwMode="invGray">
          <a:xfrm>
            <a:off x="0" y="5127625"/>
            <a:ext cx="12192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350">
              <a:solidFill>
                <a:prstClr val="white"/>
              </a:solidFill>
            </a:endParaRPr>
          </a:p>
        </p:txBody>
      </p:sp>
      <p:sp>
        <p:nvSpPr>
          <p:cNvPr id="2" name="Title 1"/>
          <p:cNvSpPr>
            <a:spLocks noGrp="1"/>
          </p:cNvSpPr>
          <p:nvPr>
            <p:ph type="ctrTitle"/>
          </p:nvPr>
        </p:nvSpPr>
        <p:spPr>
          <a:xfrm>
            <a:off x="914400" y="3355848"/>
            <a:ext cx="10769600" cy="1673352"/>
          </a:xfrm>
        </p:spPr>
        <p:txBody>
          <a:bodyPr tIns="0" bIns="0" anchor="t"/>
          <a:lstStyle>
            <a:lvl1pPr algn="l">
              <a:defRPr sz="3525" b="1"/>
            </a:lvl1pPr>
            <a:extLst/>
          </a:lstStyle>
          <a:p>
            <a:r>
              <a:rPr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150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fld id="{18265C3D-5F49-4AC4-81DB-805F0ED24C64}" type="datetimeFigureOut">
              <a:rPr lang="en-US" smtClean="0"/>
              <a:t>2/8/2026</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8" name="Slide Number Placeholder 5"/>
          <p:cNvSpPr>
            <a:spLocks noGrp="1"/>
          </p:cNvSpPr>
          <p:nvPr>
            <p:ph type="sldNum" sz="quarter" idx="12"/>
          </p:nvPr>
        </p:nvSpPr>
        <p:spPr/>
        <p:txBody>
          <a:bodyPr/>
          <a:lstStyle>
            <a:lvl1pPr>
              <a:defRPr/>
            </a:lvl1pPr>
          </a:lstStyle>
          <a:p>
            <a:fld id="{F1FDFBCF-C362-4C75-9D1D-6AD08BB09C0E}" type="slidenum">
              <a:rPr lang="en-US" smtClean="0"/>
              <a:t>‹#›</a:t>
            </a:fld>
            <a:endParaRPr lang="en-US"/>
          </a:p>
        </p:txBody>
      </p:sp>
    </p:spTree>
    <p:extLst>
      <p:ext uri="{BB962C8B-B14F-4D97-AF65-F5344CB8AC3E}">
        <p14:creationId xmlns:p14="http://schemas.microsoft.com/office/powerpoint/2010/main" val="4947422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en-US"/>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565E13D1-4440-4B14-A116-3A3683ECD316}" type="slidenum">
              <a:rPr lang="en-US" altLang="en-US" smtClean="0"/>
              <a:pPr/>
              <a:t>‹#›</a:t>
            </a:fld>
            <a:endParaRPr lang="en-US" altLang="en-US"/>
          </a:p>
        </p:txBody>
      </p:sp>
    </p:spTree>
    <p:extLst>
      <p:ext uri="{BB962C8B-B14F-4D97-AF65-F5344CB8AC3E}">
        <p14:creationId xmlns:p14="http://schemas.microsoft.com/office/powerpoint/2010/main" val="1101731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69565C50-6975-4586-AF89-BE421A784D06}" type="slidenum">
              <a:rPr lang="en-US" altLang="en-US" smtClean="0"/>
              <a:pPr/>
              <a:t>‹#›</a:t>
            </a:fld>
            <a:endParaRPr lang="en-US" altLang="en-US"/>
          </a:p>
        </p:txBody>
      </p:sp>
    </p:spTree>
    <p:extLst>
      <p:ext uri="{BB962C8B-B14F-4D97-AF65-F5344CB8AC3E}">
        <p14:creationId xmlns:p14="http://schemas.microsoft.com/office/powerpoint/2010/main" val="1733060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06A2D3D-99C9-481C-B795-46DC8A88B25C}" type="slidenum">
              <a:rPr lang="en-US" altLang="en-US" smtClean="0"/>
              <a:pPr/>
              <a:t>‹#›</a:t>
            </a:fld>
            <a:endParaRPr lang="en-US" altLang="en-US"/>
          </a:p>
        </p:txBody>
      </p:sp>
    </p:spTree>
    <p:extLst>
      <p:ext uri="{BB962C8B-B14F-4D97-AF65-F5344CB8AC3E}">
        <p14:creationId xmlns:p14="http://schemas.microsoft.com/office/powerpoint/2010/main" val="3029703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6598CBB-906A-4F14-AF0D-DBA78303A014}" type="slidenum">
              <a:rPr lang="en-US" altLang="en-US" smtClean="0"/>
              <a:pPr/>
              <a:t>‹#›</a:t>
            </a:fld>
            <a:endParaRPr lang="en-US" altLang="en-US"/>
          </a:p>
        </p:txBody>
      </p:sp>
    </p:spTree>
    <p:extLst>
      <p:ext uri="{BB962C8B-B14F-4D97-AF65-F5344CB8AC3E}">
        <p14:creationId xmlns:p14="http://schemas.microsoft.com/office/powerpoint/2010/main" val="13290561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3325309D-A4BE-460F-9327-52FC103F356A}" type="slidenum">
              <a:rPr lang="en-US" altLang="en-US" smtClean="0"/>
              <a:pPr/>
              <a:t>‹#›</a:t>
            </a:fld>
            <a:endParaRPr lang="en-US" altLang="en-US"/>
          </a:p>
        </p:txBody>
      </p:sp>
    </p:spTree>
    <p:extLst>
      <p:ext uri="{BB962C8B-B14F-4D97-AF65-F5344CB8AC3E}">
        <p14:creationId xmlns:p14="http://schemas.microsoft.com/office/powerpoint/2010/main" val="69815078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AF222DA-0B65-4679-A949-38AC6E59AF09}" type="slidenum">
              <a:rPr lang="en-US" altLang="en-US" smtClean="0"/>
              <a:pPr/>
              <a:t>‹#›</a:t>
            </a:fld>
            <a:endParaRPr lang="en-US" altLang="en-US"/>
          </a:p>
        </p:txBody>
      </p:sp>
    </p:spTree>
    <p:extLst>
      <p:ext uri="{BB962C8B-B14F-4D97-AF65-F5344CB8AC3E}">
        <p14:creationId xmlns:p14="http://schemas.microsoft.com/office/powerpoint/2010/main" val="3084612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en-US"/>
              <a:t>Click to edit Master title style</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1533160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1627180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5127" y="2507552"/>
            <a:ext cx="5156200"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7552"/>
            <a:ext cx="5181601"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884398A2-5B08-4719-8AB1-C65CB992074D}" type="slidenum">
              <a:rPr lang="en-US" altLang="en-US" smtClean="0"/>
              <a:pPr/>
              <a:t>‹#›</a:t>
            </a:fld>
            <a:endParaRPr lang="en-US" alt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78513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884398A2-5B08-4719-8AB1-C65CB992074D}" type="slidenum">
              <a:rPr lang="en-US" altLang="en-US" smtClean="0"/>
              <a:pPr/>
              <a:t>‹#›</a:t>
            </a:fld>
            <a:endParaRPr lang="en-US" alt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1599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lvl1pPr>
              <a:defRPr sz="3000"/>
            </a:lvl1pPr>
            <a:extLst/>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8265C3D-5F49-4AC4-81DB-805F0ED24C64}" type="datetimeFigureOut">
              <a:rPr lang="en-US" smtClean="0"/>
              <a:t>2/8/2026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FDFBCF-C362-4C75-9D1D-6AD08BB09C0E}" type="slidenum">
              <a:rPr lang="en-US" smtClean="0"/>
              <a:t>‹#›</a:t>
            </a:fld>
            <a:endParaRPr lang="en-US"/>
          </a:p>
        </p:txBody>
      </p:sp>
    </p:spTree>
    <p:extLst>
      <p:ext uri="{BB962C8B-B14F-4D97-AF65-F5344CB8AC3E}">
        <p14:creationId xmlns:p14="http://schemas.microsoft.com/office/powerpoint/2010/main" val="3625451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C2E724CC-E2E6-4EB3-A512-0B484A076AF8}" type="slidenum">
              <a:rPr lang="en-US" altLang="en-US" smtClean="0"/>
              <a:pPr/>
              <a:t>‹#›</a:t>
            </a:fld>
            <a:endParaRPr lang="en-US" altLang="en-US"/>
          </a:p>
        </p:txBody>
      </p:sp>
    </p:spTree>
    <p:extLst>
      <p:ext uri="{BB962C8B-B14F-4D97-AF65-F5344CB8AC3E}">
        <p14:creationId xmlns:p14="http://schemas.microsoft.com/office/powerpoint/2010/main" val="4113915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en-US"/>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620871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3073785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34165534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1902805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3325309D-A4BE-460F-9327-52FC103F356A}" type="slidenum">
              <a:rPr lang="en-US" altLang="en-US" smtClean="0"/>
              <a:pPr/>
              <a:t>‹#›</a:t>
            </a:fld>
            <a:endParaRPr lang="en-US" altLang="en-US"/>
          </a:p>
        </p:txBody>
      </p:sp>
    </p:spTree>
    <p:extLst>
      <p:ext uri="{BB962C8B-B14F-4D97-AF65-F5344CB8AC3E}">
        <p14:creationId xmlns:p14="http://schemas.microsoft.com/office/powerpoint/2010/main" val="423190743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AF222DA-0B65-4679-A949-38AC6E59AF09}" type="slidenum">
              <a:rPr lang="en-US" altLang="en-US" smtClean="0"/>
              <a:pPr/>
              <a:t>‹#›</a:t>
            </a:fld>
            <a:endParaRPr lang="en-US" altLang="en-US"/>
          </a:p>
        </p:txBody>
      </p:sp>
    </p:spTree>
    <p:extLst>
      <p:ext uri="{BB962C8B-B14F-4D97-AF65-F5344CB8AC3E}">
        <p14:creationId xmlns:p14="http://schemas.microsoft.com/office/powerpoint/2010/main" val="1781173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en-US"/>
              <a:t>Click to edit Master title style</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1446954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2252086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5127" y="2507552"/>
            <a:ext cx="5156200"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7552"/>
            <a:ext cx="5181601"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884398A2-5B08-4719-8AB1-C65CB992074D}" type="slidenum">
              <a:rPr lang="en-US" altLang="en-US" smtClean="0"/>
              <a:pPr/>
              <a:t>‹#›</a:t>
            </a:fld>
            <a:endParaRPr lang="en-US" alt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2331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3325309D-A4BE-460F-9327-52FC103F356A}" type="slidenum">
              <a:rPr lang="en-US" altLang="en-US" smtClean="0"/>
              <a:pPr/>
              <a:t>‹#›</a:t>
            </a:fld>
            <a:endParaRPr lang="en-US" altLang="en-US"/>
          </a:p>
        </p:txBody>
      </p:sp>
    </p:spTree>
    <p:extLst>
      <p:ext uri="{BB962C8B-B14F-4D97-AF65-F5344CB8AC3E}">
        <p14:creationId xmlns:p14="http://schemas.microsoft.com/office/powerpoint/2010/main" val="130415892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884398A2-5B08-4719-8AB1-C65CB992074D}" type="slidenum">
              <a:rPr lang="en-US" altLang="en-US" smtClean="0"/>
              <a:pPr/>
              <a:t>‹#›</a:t>
            </a:fld>
            <a:endParaRPr lang="en-US" alt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5998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C2E724CC-E2E6-4EB3-A512-0B484A076AF8}" type="slidenum">
              <a:rPr lang="en-US" altLang="en-US" smtClean="0"/>
              <a:pPr/>
              <a:t>‹#›</a:t>
            </a:fld>
            <a:endParaRPr lang="en-US" altLang="en-US"/>
          </a:p>
        </p:txBody>
      </p:sp>
    </p:spTree>
    <p:extLst>
      <p:ext uri="{BB962C8B-B14F-4D97-AF65-F5344CB8AC3E}">
        <p14:creationId xmlns:p14="http://schemas.microsoft.com/office/powerpoint/2010/main" val="198567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en-US"/>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1068117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2226650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12432850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3006635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AF222DA-0B65-4679-A949-38AC6E59AF09}" type="slidenum">
              <a:rPr lang="en-US" altLang="en-US" smtClean="0"/>
              <a:pPr/>
              <a:t>‹#›</a:t>
            </a:fld>
            <a:endParaRPr lang="en-US" altLang="en-US"/>
          </a:p>
        </p:txBody>
      </p:sp>
    </p:spTree>
    <p:extLst>
      <p:ext uri="{BB962C8B-B14F-4D97-AF65-F5344CB8AC3E}">
        <p14:creationId xmlns:p14="http://schemas.microsoft.com/office/powerpoint/2010/main" val="1992270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en-US"/>
              <a:t>Click to edit Master title style</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AD8F6072-3EFD-4D10-8604-D1AA27D1BD00}" type="slidenum">
              <a:rPr lang="en-US" altLang="en-US" smtClean="0"/>
              <a:pPr/>
              <a:t>‹#›</a:t>
            </a:fld>
            <a:endParaRPr lang="en-US" altLang="en-US"/>
          </a:p>
        </p:txBody>
      </p:sp>
    </p:spTree>
    <p:extLst>
      <p:ext uri="{BB962C8B-B14F-4D97-AF65-F5344CB8AC3E}">
        <p14:creationId xmlns:p14="http://schemas.microsoft.com/office/powerpoint/2010/main" val="123971330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C5EB1FDB-9675-448F-A15A-EEEFD4EF31FE}" type="slidenum">
              <a:rPr lang="en-US" altLang="en-US" smtClean="0"/>
              <a:pPr/>
              <a:t>‹#›</a:t>
            </a:fld>
            <a:endParaRPr lang="en-US" altLang="en-US"/>
          </a:p>
        </p:txBody>
      </p:sp>
    </p:spTree>
    <p:extLst>
      <p:ext uri="{BB962C8B-B14F-4D97-AF65-F5344CB8AC3E}">
        <p14:creationId xmlns:p14="http://schemas.microsoft.com/office/powerpoint/2010/main" val="3693503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5127" y="2507552"/>
            <a:ext cx="5156200"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7552"/>
            <a:ext cx="5181601"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E107A57D-BE6F-49EB-8BFE-69DE09DEF6F7}" type="slidenum">
              <a:rPr lang="en-US" altLang="en-US" smtClean="0"/>
              <a:pPr/>
              <a:t>‹#›</a:t>
            </a:fld>
            <a:endParaRPr lang="en-US" alt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6166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1E2E494D-42FF-451D-B51F-EB384D56CD65}" type="slidenum">
              <a:rPr lang="en-US" altLang="en-US" smtClean="0"/>
              <a:pPr/>
              <a:t>‹#›</a:t>
            </a:fld>
            <a:endParaRPr lang="en-US" alt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971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C2E724CC-E2E6-4EB3-A512-0B484A076AF8}" type="slidenum">
              <a:rPr lang="en-US" altLang="en-US" smtClean="0"/>
              <a:pPr/>
              <a:t>‹#›</a:t>
            </a:fld>
            <a:endParaRPr lang="en-US" altLang="en-US"/>
          </a:p>
        </p:txBody>
      </p:sp>
    </p:spTree>
    <p:extLst>
      <p:ext uri="{BB962C8B-B14F-4D97-AF65-F5344CB8AC3E}">
        <p14:creationId xmlns:p14="http://schemas.microsoft.com/office/powerpoint/2010/main" val="13006413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12192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350">
              <a:solidFill>
                <a:prstClr val="white"/>
              </a:solidFill>
            </a:endParaRPr>
          </a:p>
        </p:txBody>
      </p:sp>
      <p:sp>
        <p:nvSpPr>
          <p:cNvPr id="7" name="Rectangle 6"/>
          <p:cNvSpPr/>
          <p:nvPr/>
        </p:nvSpPr>
        <p:spPr bwMode="ltGray">
          <a:xfrm>
            <a:off x="0" y="5"/>
            <a:ext cx="12192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350">
              <a:solidFill>
                <a:prstClr val="white"/>
              </a:solidFill>
            </a:endParaRPr>
          </a:p>
        </p:txBody>
      </p:sp>
      <p:sp>
        <p:nvSpPr>
          <p:cNvPr id="2" name="Title Placeholder 1"/>
          <p:cNvSpPr>
            <a:spLocks noGrp="1"/>
          </p:cNvSpPr>
          <p:nvPr>
            <p:ph type="title"/>
          </p:nvPr>
        </p:nvSpPr>
        <p:spPr>
          <a:xfrm>
            <a:off x="609600" y="152400"/>
            <a:ext cx="109728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2053" name="Text Placeholder 2"/>
          <p:cNvSpPr>
            <a:spLocks noGrp="1"/>
          </p:cNvSpPr>
          <p:nvPr>
            <p:ph type="body" idx="1"/>
          </p:nvPr>
        </p:nvSpPr>
        <p:spPr bwMode="auto">
          <a:xfrm>
            <a:off x="609600" y="1774825"/>
            <a:ext cx="10972800" cy="462597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477000"/>
            <a:ext cx="2844800" cy="274638"/>
          </a:xfrm>
          <a:prstGeom prst="rect">
            <a:avLst/>
          </a:prstGeom>
        </p:spPr>
        <p:txBody>
          <a:bodyPr vert="horz" lIns="109728" rIns="45720" bIns="0" rtlCol="0" anchor="b"/>
          <a:lstStyle>
            <a:lvl1pPr algn="l" eaLnBrk="1" latinLnBrk="0" hangingPunct="1">
              <a:defRPr kumimoji="0" sz="900">
                <a:solidFill>
                  <a:schemeClr val="tx1">
                    <a:tint val="95000"/>
                  </a:schemeClr>
                </a:solidFill>
              </a:defRPr>
            </a:lvl1pPr>
            <a:extLst/>
          </a:lstStyle>
          <a:p>
            <a:fld id="{18265C3D-5F49-4AC4-81DB-805F0ED24C64}" type="datetimeFigureOut">
              <a:rPr lang="en-US" smtClean="0"/>
              <a:t>2/8/2026</a:t>
            </a:fld>
            <a:endParaRPr lang="en-US"/>
          </a:p>
        </p:txBody>
      </p:sp>
      <p:sp>
        <p:nvSpPr>
          <p:cNvPr id="5" name="Footer Placeholder 4"/>
          <p:cNvSpPr>
            <a:spLocks noGrp="1"/>
          </p:cNvSpPr>
          <p:nvPr>
            <p:ph type="ftr" sz="quarter" idx="3"/>
          </p:nvPr>
        </p:nvSpPr>
        <p:spPr>
          <a:xfrm>
            <a:off x="3520021" y="6477000"/>
            <a:ext cx="7344833" cy="274638"/>
          </a:xfrm>
          <a:prstGeom prst="rect">
            <a:avLst/>
          </a:prstGeom>
        </p:spPr>
        <p:txBody>
          <a:bodyPr vert="horz" lIns="45720" rIns="45720" bIns="0" rtlCol="0" anchor="b"/>
          <a:lstStyle>
            <a:lvl1pPr algn="l" eaLnBrk="1" latinLnBrk="0" hangingPunct="1">
              <a:defRPr kumimoji="0" sz="9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10938935" y="6477000"/>
            <a:ext cx="977900" cy="274638"/>
          </a:xfrm>
          <a:prstGeom prst="rect">
            <a:avLst/>
          </a:prstGeom>
        </p:spPr>
        <p:txBody>
          <a:bodyPr vert="horz" bIns="0" rtlCol="0" anchor="b"/>
          <a:lstStyle>
            <a:lvl1pPr algn="r" eaLnBrk="1" latinLnBrk="0" hangingPunct="1">
              <a:defRPr kumimoji="0" sz="900" smtClean="0">
                <a:solidFill>
                  <a:schemeClr val="tx1">
                    <a:tint val="95000"/>
                  </a:schemeClr>
                </a:solidFill>
              </a:defRPr>
            </a:lvl1pPr>
            <a:extLst/>
          </a:lstStyle>
          <a:p>
            <a:fld id="{F1FDFBCF-C362-4C75-9D1D-6AD08BB09C0E}" type="slidenum">
              <a:rPr lang="en-US" smtClean="0"/>
              <a:t>‹#›</a:t>
            </a:fld>
            <a:endParaRPr lang="en-US"/>
          </a:p>
        </p:txBody>
      </p:sp>
    </p:spTree>
    <p:extLst>
      <p:ext uri="{BB962C8B-B14F-4D97-AF65-F5344CB8AC3E}">
        <p14:creationId xmlns:p14="http://schemas.microsoft.com/office/powerpoint/2010/main" val="261073672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rtl="0" eaLnBrk="1" fontAlgn="base" hangingPunct="1">
        <a:spcBef>
          <a:spcPct val="0"/>
        </a:spcBef>
        <a:spcAft>
          <a:spcPct val="0"/>
        </a:spcAft>
        <a:defRPr sz="3375" b="1" kern="1200">
          <a:solidFill>
            <a:srgbClr val="FFC800"/>
          </a:solidFill>
          <a:latin typeface="+mj-lt"/>
          <a:ea typeface="+mj-ea"/>
          <a:cs typeface="+mj-cs"/>
        </a:defRPr>
      </a:lvl1pPr>
      <a:lvl2pPr algn="l" rtl="0" eaLnBrk="1" fontAlgn="base" hangingPunct="1">
        <a:spcBef>
          <a:spcPct val="0"/>
        </a:spcBef>
        <a:spcAft>
          <a:spcPct val="0"/>
        </a:spcAft>
        <a:defRPr sz="3375" b="1">
          <a:solidFill>
            <a:srgbClr val="FFC800"/>
          </a:solidFill>
          <a:latin typeface="Corbel" pitchFamily="34" charset="0"/>
        </a:defRPr>
      </a:lvl2pPr>
      <a:lvl3pPr algn="l" rtl="0" eaLnBrk="1" fontAlgn="base" hangingPunct="1">
        <a:spcBef>
          <a:spcPct val="0"/>
        </a:spcBef>
        <a:spcAft>
          <a:spcPct val="0"/>
        </a:spcAft>
        <a:defRPr sz="3375" b="1">
          <a:solidFill>
            <a:srgbClr val="FFC800"/>
          </a:solidFill>
          <a:latin typeface="Corbel" pitchFamily="34" charset="0"/>
        </a:defRPr>
      </a:lvl3pPr>
      <a:lvl4pPr algn="l" rtl="0" eaLnBrk="1" fontAlgn="base" hangingPunct="1">
        <a:spcBef>
          <a:spcPct val="0"/>
        </a:spcBef>
        <a:spcAft>
          <a:spcPct val="0"/>
        </a:spcAft>
        <a:defRPr sz="3375" b="1">
          <a:solidFill>
            <a:srgbClr val="FFC800"/>
          </a:solidFill>
          <a:latin typeface="Corbel" pitchFamily="34" charset="0"/>
        </a:defRPr>
      </a:lvl4pPr>
      <a:lvl5pPr algn="l" rtl="0" eaLnBrk="1" fontAlgn="base" hangingPunct="1">
        <a:spcBef>
          <a:spcPct val="0"/>
        </a:spcBef>
        <a:spcAft>
          <a:spcPct val="0"/>
        </a:spcAft>
        <a:defRPr sz="3375" b="1">
          <a:solidFill>
            <a:srgbClr val="FFC800"/>
          </a:solidFill>
          <a:latin typeface="Corbel" pitchFamily="34" charset="0"/>
        </a:defRPr>
      </a:lvl5pPr>
      <a:lvl6pPr marL="342900" algn="l" rtl="0" eaLnBrk="1" fontAlgn="base" hangingPunct="1">
        <a:spcBef>
          <a:spcPct val="0"/>
        </a:spcBef>
        <a:spcAft>
          <a:spcPct val="0"/>
        </a:spcAft>
        <a:defRPr sz="3375" b="1">
          <a:solidFill>
            <a:srgbClr val="FFC800"/>
          </a:solidFill>
          <a:latin typeface="Corbel" pitchFamily="34" charset="0"/>
        </a:defRPr>
      </a:lvl6pPr>
      <a:lvl7pPr marL="685800" algn="l" rtl="0" eaLnBrk="1" fontAlgn="base" hangingPunct="1">
        <a:spcBef>
          <a:spcPct val="0"/>
        </a:spcBef>
        <a:spcAft>
          <a:spcPct val="0"/>
        </a:spcAft>
        <a:defRPr sz="3375" b="1">
          <a:solidFill>
            <a:srgbClr val="FFC800"/>
          </a:solidFill>
          <a:latin typeface="Corbel" pitchFamily="34" charset="0"/>
        </a:defRPr>
      </a:lvl7pPr>
      <a:lvl8pPr marL="1028700" algn="l" rtl="0" eaLnBrk="1" fontAlgn="base" hangingPunct="1">
        <a:spcBef>
          <a:spcPct val="0"/>
        </a:spcBef>
        <a:spcAft>
          <a:spcPct val="0"/>
        </a:spcAft>
        <a:defRPr sz="3375" b="1">
          <a:solidFill>
            <a:srgbClr val="FFC800"/>
          </a:solidFill>
          <a:latin typeface="Corbel" pitchFamily="34" charset="0"/>
        </a:defRPr>
      </a:lvl8pPr>
      <a:lvl9pPr marL="1371600" algn="l" rtl="0" eaLnBrk="1" fontAlgn="base" hangingPunct="1">
        <a:spcBef>
          <a:spcPct val="0"/>
        </a:spcBef>
        <a:spcAft>
          <a:spcPct val="0"/>
        </a:spcAft>
        <a:defRPr sz="3375" b="1">
          <a:solidFill>
            <a:srgbClr val="FFC800"/>
          </a:solidFill>
          <a:latin typeface="Corbel" pitchFamily="34" charset="0"/>
        </a:defRPr>
      </a:lvl9pPr>
      <a:extLst/>
    </p:titleStyle>
    <p:bodyStyle>
      <a:lvl1pPr marL="328613" indent="-239316" algn="l" rtl="0" eaLnBrk="1" fontAlgn="base" hangingPunct="1">
        <a:spcBef>
          <a:spcPct val="0"/>
        </a:spcBef>
        <a:spcAft>
          <a:spcPct val="0"/>
        </a:spcAft>
        <a:buClr>
          <a:schemeClr val="accent1"/>
        </a:buClr>
        <a:buSzPct val="80000"/>
        <a:buFont typeface="Wingdings 2" pitchFamily="18" charset="2"/>
        <a:buChar char=""/>
        <a:defRPr sz="2400" kern="1200">
          <a:solidFill>
            <a:schemeClr val="tx1"/>
          </a:solidFill>
          <a:latin typeface="Garamond" panose="02020404030301010803" pitchFamily="18" charset="0"/>
          <a:ea typeface="+mn-ea"/>
          <a:cs typeface="+mn-cs"/>
        </a:defRPr>
      </a:lvl1pPr>
      <a:lvl2pPr marL="547688" indent="-204788" algn="l" rtl="0" eaLnBrk="1" fontAlgn="base" hangingPunct="1">
        <a:spcBef>
          <a:spcPct val="20000"/>
        </a:spcBef>
        <a:spcAft>
          <a:spcPct val="0"/>
        </a:spcAft>
        <a:buClr>
          <a:schemeClr val="accent2"/>
        </a:buClr>
        <a:buSzPct val="90000"/>
        <a:buFont typeface="Wingdings" pitchFamily="2" charset="2"/>
        <a:buChar char=""/>
        <a:defRPr sz="2100" kern="1200">
          <a:solidFill>
            <a:schemeClr val="tx1"/>
          </a:solidFill>
          <a:latin typeface="Garamond" panose="02020404030301010803" pitchFamily="18" charset="0"/>
          <a:ea typeface="+mn-ea"/>
          <a:cs typeface="+mn-cs"/>
        </a:defRPr>
      </a:lvl2pPr>
      <a:lvl3pPr marL="746522" indent="-171450" algn="l" rtl="0" eaLnBrk="1" fontAlgn="base" hangingPunct="1">
        <a:spcBef>
          <a:spcPct val="20000"/>
        </a:spcBef>
        <a:spcAft>
          <a:spcPct val="0"/>
        </a:spcAft>
        <a:buClr>
          <a:srgbClr val="E66C7D"/>
        </a:buClr>
        <a:buFont typeface="Arial" charset="0"/>
        <a:buChar char="▪"/>
        <a:defRPr sz="1800" kern="1200">
          <a:solidFill>
            <a:schemeClr val="tx1"/>
          </a:solidFill>
          <a:latin typeface="Garamond" panose="02020404030301010803" pitchFamily="18" charset="0"/>
          <a:ea typeface="+mn-ea"/>
          <a:cs typeface="+mn-cs"/>
        </a:defRPr>
      </a:lvl3pPr>
      <a:lvl4pPr marL="912019" indent="-136922" algn="l" rtl="0" eaLnBrk="1" fontAlgn="base" hangingPunct="1">
        <a:spcBef>
          <a:spcPct val="20000"/>
        </a:spcBef>
        <a:spcAft>
          <a:spcPct val="0"/>
        </a:spcAft>
        <a:buClr>
          <a:srgbClr val="6BB76D"/>
        </a:buClr>
        <a:buFont typeface="Arial" charset="0"/>
        <a:buChar char="▪"/>
        <a:defRPr sz="1500" kern="1200">
          <a:solidFill>
            <a:schemeClr val="tx1"/>
          </a:solidFill>
          <a:latin typeface="Garamond" panose="02020404030301010803" pitchFamily="18" charset="0"/>
          <a:ea typeface="+mn-ea"/>
          <a:cs typeface="+mn-cs"/>
        </a:defRPr>
      </a:lvl4pPr>
      <a:lvl5pPr marL="1069181" indent="-136922" algn="l" rtl="0" eaLnBrk="1" fontAlgn="base" hangingPunct="1">
        <a:spcBef>
          <a:spcPct val="20000"/>
        </a:spcBef>
        <a:spcAft>
          <a:spcPct val="0"/>
        </a:spcAft>
        <a:buClr>
          <a:srgbClr val="E88651"/>
        </a:buClr>
        <a:buFont typeface="Wingdings 3" pitchFamily="18" charset="2"/>
        <a:buChar char=""/>
        <a:defRPr lang="en-US" sz="1500" kern="1200">
          <a:solidFill>
            <a:schemeClr val="tx1"/>
          </a:solidFill>
          <a:latin typeface="Garamond" panose="02020404030301010803" pitchFamily="18" charset="0"/>
          <a:ea typeface="+mn-ea"/>
          <a:cs typeface="+mn-cs"/>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2180172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2606638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884398A2-5B08-4719-8AB1-C65CB992074D}" type="slidenum">
              <a:rPr lang="en-US" altLang="en-US" smtClean="0"/>
              <a:pPr/>
              <a:t>‹#›</a:t>
            </a:fld>
            <a:endParaRPr lang="en-US" altLang="en-US"/>
          </a:p>
        </p:txBody>
      </p:sp>
    </p:spTree>
    <p:extLst>
      <p:ext uri="{BB962C8B-B14F-4D97-AF65-F5344CB8AC3E}">
        <p14:creationId xmlns:p14="http://schemas.microsoft.com/office/powerpoint/2010/main" val="3907616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76F9-9FB5-962B-5834-587218CEFE56}"/>
              </a:ext>
            </a:extLst>
          </p:cNvPr>
          <p:cNvSpPr>
            <a:spLocks noGrp="1"/>
          </p:cNvSpPr>
          <p:nvPr>
            <p:ph type="ctrTitle"/>
          </p:nvPr>
        </p:nvSpPr>
        <p:spPr/>
        <p:txBody>
          <a:bodyPr/>
          <a:lstStyle/>
          <a:p>
            <a:r>
              <a:rPr lang="en-US" b="0" dirty="0"/>
              <a:t>Price Controls Cause Chaos</a:t>
            </a:r>
            <a:r>
              <a:rPr lang="en-US" dirty="0"/>
              <a:t> </a:t>
            </a:r>
          </a:p>
        </p:txBody>
      </p:sp>
      <p:sp>
        <p:nvSpPr>
          <p:cNvPr id="3" name="Subtitle 2">
            <a:extLst>
              <a:ext uri="{FF2B5EF4-FFF2-40B4-BE49-F238E27FC236}">
                <a16:creationId xmlns:a16="http://schemas.microsoft.com/office/drawing/2014/main" id="{AB808F23-F0AF-B13B-68A6-65CE9C7236E3}"/>
              </a:ext>
            </a:extLst>
          </p:cNvPr>
          <p:cNvSpPr>
            <a:spLocks noGrp="1"/>
          </p:cNvSpPr>
          <p:nvPr>
            <p:ph type="subTitle" idx="1"/>
          </p:nvPr>
        </p:nvSpPr>
        <p:spPr/>
        <p:txBody>
          <a:bodyPr/>
          <a:lstStyle/>
          <a:p>
            <a:r>
              <a:rPr lang="en-US" sz="1600" dirty="0"/>
              <a:t>Brian C. Albrecht</a:t>
            </a:r>
          </a:p>
          <a:p>
            <a:r>
              <a:rPr lang="en-US" sz="1600" dirty="0"/>
              <a:t>ICLE</a:t>
            </a:r>
          </a:p>
          <a:p>
            <a:endParaRPr lang="en-US" sz="1600" dirty="0"/>
          </a:p>
          <a:p>
            <a:r>
              <a:rPr lang="en-US" sz="1600" dirty="0"/>
              <a:t>Alex Tabarrok</a:t>
            </a:r>
          </a:p>
          <a:p>
            <a:r>
              <a:rPr lang="en-US" sz="1600" dirty="0"/>
              <a:t>George Mason University</a:t>
            </a:r>
          </a:p>
          <a:p>
            <a:endParaRPr lang="en-US" sz="1600" dirty="0"/>
          </a:p>
          <a:p>
            <a:r>
              <a:rPr lang="en-US" sz="1600" dirty="0"/>
              <a:t>Mark Whitmeyer </a:t>
            </a:r>
          </a:p>
          <a:p>
            <a:r>
              <a:rPr lang="en-US" sz="1600" dirty="0"/>
              <a:t>Arizona State University </a:t>
            </a:r>
          </a:p>
        </p:txBody>
      </p:sp>
    </p:spTree>
    <p:extLst>
      <p:ext uri="{BB962C8B-B14F-4D97-AF65-F5344CB8AC3E}">
        <p14:creationId xmlns:p14="http://schemas.microsoft.com/office/powerpoint/2010/main" val="1593502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2601-FAAF-C2BB-C42F-89BBB9FA6FCE}"/>
              </a:ext>
            </a:extLst>
          </p:cNvPr>
          <p:cNvSpPr>
            <a:spLocks noGrp="1"/>
          </p:cNvSpPr>
          <p:nvPr>
            <p:ph type="title"/>
          </p:nvPr>
        </p:nvSpPr>
        <p:spPr/>
        <p:txBody>
          <a:bodyPr/>
          <a:lstStyle/>
          <a:p>
            <a:r>
              <a:rPr lang="en-US" dirty="0" err="1"/>
              <a:t>Harberger</a:t>
            </a:r>
            <a:r>
              <a:rPr lang="en-US" dirty="0"/>
              <a:t> Requires Equalization of Shadow Prices</a:t>
            </a:r>
          </a:p>
        </p:txBody>
      </p:sp>
      <p:sp>
        <p:nvSpPr>
          <p:cNvPr id="8" name="Content Placeholder 7">
            <a:extLst>
              <a:ext uri="{FF2B5EF4-FFF2-40B4-BE49-F238E27FC236}">
                <a16:creationId xmlns:a16="http://schemas.microsoft.com/office/drawing/2014/main" id="{9CE9CA0D-535B-0C28-0A1E-54B48B00DF68}"/>
              </a:ext>
            </a:extLst>
          </p:cNvPr>
          <p:cNvSpPr>
            <a:spLocks noGrp="1"/>
          </p:cNvSpPr>
          <p:nvPr>
            <p:ph idx="1"/>
          </p:nvPr>
        </p:nvSpPr>
        <p:spPr/>
        <p:txBody>
          <a:bodyPr/>
          <a:lstStyle/>
          <a:p>
            <a:r>
              <a:rPr lang="en-US" dirty="0"/>
              <a:t>For the </a:t>
            </a:r>
            <a:r>
              <a:rPr lang="en-US" dirty="0" err="1"/>
              <a:t>Harberger</a:t>
            </a:r>
            <a:r>
              <a:rPr lang="en-US" dirty="0"/>
              <a:t> triangle to represent DWL requires that shadow prices be equalized in all segments such that the sum of the segment quantities equals the quantity supplied at the controlled price.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Why should shadow prices equalize when fixed money prices eliminate arbitrage incentives?</a:t>
            </a:r>
          </a:p>
          <a:p>
            <a:endParaRPr lang="en-US" dirty="0"/>
          </a:p>
        </p:txBody>
      </p:sp>
      <p:pic>
        <p:nvPicPr>
          <p:cNvPr id="7" name="Picture 6">
            <a:extLst>
              <a:ext uri="{FF2B5EF4-FFF2-40B4-BE49-F238E27FC236}">
                <a16:creationId xmlns:a16="http://schemas.microsoft.com/office/drawing/2014/main" id="{A025FB07-3120-0D8A-E7FB-EC0AD25958D6}"/>
              </a:ext>
            </a:extLst>
          </p:cNvPr>
          <p:cNvPicPr>
            <a:picLocks noChangeAspect="1"/>
          </p:cNvPicPr>
          <p:nvPr/>
        </p:nvPicPr>
        <p:blipFill>
          <a:blip r:embed="rId3"/>
          <a:stretch>
            <a:fillRect/>
          </a:stretch>
        </p:blipFill>
        <p:spPr>
          <a:xfrm>
            <a:off x="869249" y="3034718"/>
            <a:ext cx="10336056" cy="2623047"/>
          </a:xfrm>
          <a:prstGeom prst="rect">
            <a:avLst/>
          </a:prstGeom>
        </p:spPr>
      </p:pic>
    </p:spTree>
    <p:extLst>
      <p:ext uri="{BB962C8B-B14F-4D97-AF65-F5344CB8AC3E}">
        <p14:creationId xmlns:p14="http://schemas.microsoft.com/office/powerpoint/2010/main" val="2942172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E4BD-F68B-D570-7836-E4EB40B432F3}"/>
              </a:ext>
            </a:extLst>
          </p:cNvPr>
          <p:cNvSpPr>
            <a:spLocks noGrp="1"/>
          </p:cNvSpPr>
          <p:nvPr>
            <p:ph type="title"/>
          </p:nvPr>
        </p:nvSpPr>
        <p:spPr/>
        <p:txBody>
          <a:bodyPr/>
          <a:lstStyle/>
          <a:p>
            <a:r>
              <a:rPr lang="en-US" dirty="0"/>
              <a:t>An Equally Feasible Allocation </a:t>
            </a:r>
          </a:p>
        </p:txBody>
      </p:sp>
      <p:sp>
        <p:nvSpPr>
          <p:cNvPr id="3" name="Content Placeholder 2">
            <a:extLst>
              <a:ext uri="{FF2B5EF4-FFF2-40B4-BE49-F238E27FC236}">
                <a16:creationId xmlns:a16="http://schemas.microsoft.com/office/drawing/2014/main" id="{00EDD277-8F50-FC5C-8D8A-FDFD67F7E5FC}"/>
              </a:ext>
            </a:extLst>
          </p:cNvPr>
          <p:cNvSpPr>
            <a:spLocks noGrp="1"/>
          </p:cNvSpPr>
          <p:nvPr>
            <p:ph idx="1"/>
          </p:nvPr>
        </p:nvSpPr>
        <p:spPr>
          <a:xfrm>
            <a:off x="609598" y="5251508"/>
            <a:ext cx="11181917" cy="1141408"/>
          </a:xfrm>
        </p:spPr>
        <p:txBody>
          <a:bodyPr/>
          <a:lstStyle/>
          <a:p>
            <a:r>
              <a:rPr lang="en-US" dirty="0"/>
              <a:t>Note in Panel B segment 2 gets zero allocation and segment 1 gets over-allocation.</a:t>
            </a:r>
          </a:p>
          <a:p>
            <a:r>
              <a:rPr lang="en-US" dirty="0"/>
              <a:t>Divergence of shadow prices.</a:t>
            </a:r>
          </a:p>
          <a:p>
            <a:r>
              <a:rPr lang="en-US" dirty="0"/>
              <a:t>As a result </a:t>
            </a:r>
            <a:r>
              <a:rPr lang="en-US" dirty="0" err="1"/>
              <a:t>a+b</a:t>
            </a:r>
            <a:r>
              <a:rPr lang="en-US" dirty="0"/>
              <a:t>&gt;c</a:t>
            </a:r>
          </a:p>
        </p:txBody>
      </p:sp>
      <p:pic>
        <p:nvPicPr>
          <p:cNvPr id="5" name="Picture 4">
            <a:extLst>
              <a:ext uri="{FF2B5EF4-FFF2-40B4-BE49-F238E27FC236}">
                <a16:creationId xmlns:a16="http://schemas.microsoft.com/office/drawing/2014/main" id="{2ADB8A7E-2926-4BD4-5086-0447EDB790B8}"/>
              </a:ext>
            </a:extLst>
          </p:cNvPr>
          <p:cNvPicPr>
            <a:picLocks noChangeAspect="1"/>
          </p:cNvPicPr>
          <p:nvPr/>
        </p:nvPicPr>
        <p:blipFill>
          <a:blip r:embed="rId2"/>
          <a:srcRect t="47573" b="1"/>
          <a:stretch>
            <a:fillRect/>
          </a:stretch>
        </p:blipFill>
        <p:spPr>
          <a:xfrm>
            <a:off x="1055919" y="1964176"/>
            <a:ext cx="10080162" cy="2989711"/>
          </a:xfrm>
          <a:prstGeom prst="rect">
            <a:avLst/>
          </a:prstGeom>
        </p:spPr>
      </p:pic>
    </p:spTree>
    <p:extLst>
      <p:ext uri="{BB962C8B-B14F-4D97-AF65-F5344CB8AC3E}">
        <p14:creationId xmlns:p14="http://schemas.microsoft.com/office/powerpoint/2010/main" val="194735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7E7C7C8-8EB8-ECB2-AFEC-FC77D7901DBF}"/>
              </a:ext>
            </a:extLst>
          </p:cNvPr>
          <p:cNvGrpSpPr/>
          <p:nvPr/>
        </p:nvGrpSpPr>
        <p:grpSpPr>
          <a:xfrm>
            <a:off x="1269123" y="1906729"/>
            <a:ext cx="8917191" cy="4375062"/>
            <a:chOff x="1269123" y="1906729"/>
            <a:chExt cx="8917191" cy="4375062"/>
          </a:xfrm>
        </p:grpSpPr>
        <p:grpSp>
          <p:nvGrpSpPr>
            <p:cNvPr id="22" name="Group 21">
              <a:extLst>
                <a:ext uri="{FF2B5EF4-FFF2-40B4-BE49-F238E27FC236}">
                  <a16:creationId xmlns:a16="http://schemas.microsoft.com/office/drawing/2014/main" id="{BCE4E97D-AB04-CBE8-3233-9D8C70F64C9C}"/>
                </a:ext>
              </a:extLst>
            </p:cNvPr>
            <p:cNvGrpSpPr/>
            <p:nvPr/>
          </p:nvGrpSpPr>
          <p:grpSpPr>
            <a:xfrm>
              <a:off x="1269123" y="1906729"/>
              <a:ext cx="8917191" cy="4375062"/>
              <a:chOff x="1269123" y="1906729"/>
              <a:chExt cx="8917191" cy="4375062"/>
            </a:xfrm>
          </p:grpSpPr>
          <p:pic>
            <p:nvPicPr>
              <p:cNvPr id="5" name="Picture 4" descr="A blue line with black text&#10;&#10;AI-generated content may be incorrect.">
                <a:extLst>
                  <a:ext uri="{FF2B5EF4-FFF2-40B4-BE49-F238E27FC236}">
                    <a16:creationId xmlns:a16="http://schemas.microsoft.com/office/drawing/2014/main" id="{EEE46AB3-3BAC-B106-74E5-D742C4EFE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123" y="1906729"/>
                <a:ext cx="8917191" cy="4375062"/>
              </a:xfrm>
              <a:prstGeom prst="rect">
                <a:avLst/>
              </a:prstGeom>
            </p:spPr>
          </p:pic>
          <p:sp>
            <p:nvSpPr>
              <p:cNvPr id="13" name="Oval 12">
                <a:extLst>
                  <a:ext uri="{FF2B5EF4-FFF2-40B4-BE49-F238E27FC236}">
                    <a16:creationId xmlns:a16="http://schemas.microsoft.com/office/drawing/2014/main" id="{B82EB0E8-8D0C-FBA9-BEC1-8FDAE7B7D8DE}"/>
                  </a:ext>
                </a:extLst>
              </p:cNvPr>
              <p:cNvSpPr/>
              <p:nvPr/>
            </p:nvSpPr>
            <p:spPr>
              <a:xfrm>
                <a:off x="5908919" y="5644056"/>
                <a:ext cx="45719" cy="45719"/>
              </a:xfrm>
              <a:prstGeom prst="ellipse">
                <a:avLst/>
              </a:prstGeom>
              <a:noFill/>
              <a:ln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402A84C4-03AF-4A20-352F-1EB877C0E366}"/>
                </a:ext>
              </a:extLst>
            </p:cNvPr>
            <p:cNvSpPr txBox="1"/>
            <p:nvPr/>
          </p:nvSpPr>
          <p:spPr>
            <a:xfrm>
              <a:off x="5297213" y="5644056"/>
              <a:ext cx="1223412" cy="369332"/>
            </a:xfrm>
            <a:prstGeom prst="rect">
              <a:avLst/>
            </a:prstGeom>
            <a:noFill/>
          </p:spPr>
          <p:txBody>
            <a:bodyPr wrap="none" rtlCol="0">
              <a:spAutoFit/>
            </a:bodyPr>
            <a:lstStyle/>
            <a:p>
              <a:r>
                <a:rPr lang="en-US" dirty="0" err="1">
                  <a:latin typeface="Segoe UI Historic" panose="020B0502040204020203" pitchFamily="34" charset="0"/>
                  <a:ea typeface="Segoe UI Historic" panose="020B0502040204020203" pitchFamily="34" charset="0"/>
                  <a:cs typeface="Segoe UI Historic" panose="020B0502040204020203" pitchFamily="34" charset="0"/>
                </a:rPr>
                <a:t>Harberger</a:t>
              </a: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2" name="Title 1">
            <a:extLst>
              <a:ext uri="{FF2B5EF4-FFF2-40B4-BE49-F238E27FC236}">
                <a16:creationId xmlns:a16="http://schemas.microsoft.com/office/drawing/2014/main" id="{041E7DF8-8BDE-1BC7-880C-7926B320DF7C}"/>
              </a:ext>
            </a:extLst>
          </p:cNvPr>
          <p:cNvSpPr>
            <a:spLocks noGrp="1"/>
          </p:cNvSpPr>
          <p:nvPr>
            <p:ph type="title"/>
          </p:nvPr>
        </p:nvSpPr>
        <p:spPr/>
        <p:txBody>
          <a:bodyPr/>
          <a:lstStyle/>
          <a:p>
            <a:r>
              <a:rPr lang="en-US" dirty="0" err="1"/>
              <a:t>Harberger</a:t>
            </a:r>
            <a:r>
              <a:rPr lang="en-US" dirty="0"/>
              <a:t> Triangle Is the Minimum Deadweight Loss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BBE61C7-0F34-02F2-2990-9A8947960DCC}"/>
                  </a:ext>
                </a:extLst>
              </p:cNvPr>
              <p:cNvSpPr txBox="1"/>
              <p:nvPr/>
            </p:nvSpPr>
            <p:spPr>
              <a:xfrm>
                <a:off x="8644919" y="1951095"/>
                <a:ext cx="2806262" cy="1477905"/>
              </a:xfrm>
              <a:prstGeom prst="rect">
                <a:avLst/>
              </a:prstGeom>
              <a:noFill/>
            </p:spPr>
            <p:txBody>
              <a:bodyPr wrap="square" rtlCol="0">
                <a:spAutoFit/>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Feasible Allocations</a:t>
                </a:r>
              </a:p>
              <a:p>
                <a:pPr algn="ctr"/>
                <a:endParaRPr lang="en-US" dirty="0"/>
              </a:p>
              <a:p>
                <a:pPr algn="ct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𝑄</m:t>
                        </m:r>
                      </m:e>
                    </m:acc>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oMath>
                </a14:m>
                <a:r>
                  <a:rPr lang="en-US" dirty="0">
                    <a:latin typeface="Segoe UI Historic" panose="020B0502040204020203" pitchFamily="34" charset="0"/>
                    <a:ea typeface="Segoe UI Historic" panose="020B0502040204020203" pitchFamily="34" charset="0"/>
                    <a:cs typeface="Segoe UI Historic" panose="020B0502040204020203" pitchFamily="34" charset="0"/>
                  </a:rPr>
                  <a:t>)</a:t>
                </a:r>
              </a:p>
              <a:p>
                <a:pPr algn="ct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r>
                      <a:rPr lang="en-US" dirty="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m:rPr>
                            <m:sty m:val="p"/>
                          </m:rPr>
                          <a:rPr lang="en-US" dirty="0">
                            <a:latin typeface="Cambria Math" panose="02040503050406030204" pitchFamily="18" charset="0"/>
                            <a:ea typeface="Cambria Math" panose="02040503050406030204" pitchFamily="18" charset="0"/>
                          </a:rPr>
                          <m:t>D</m:t>
                        </m:r>
                      </m:e>
                      <m:sub>
                        <m:r>
                          <a:rPr lang="en-US" b="0" i="1" dirty="0" smtClean="0">
                            <a:latin typeface="Cambria Math" panose="02040503050406030204" pitchFamily="18" charset="0"/>
                            <a:ea typeface="Cambria Math" panose="02040503050406030204" pitchFamily="18" charset="0"/>
                          </a:rPr>
                          <m:t>1</m:t>
                        </m:r>
                      </m:sub>
                    </m:sSub>
                    <m:r>
                      <a:rPr lang="en-US" b="0" i="0" dirty="0"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𝑝</m:t>
                        </m:r>
                      </m:e>
                    </m:acc>
                  </m:oMath>
                </a14:m>
                <a:r>
                  <a:rPr lang="en-US" dirty="0">
                    <a:latin typeface="Segoe UI Historic" panose="020B0502040204020203" pitchFamily="34" charset="0"/>
                    <a:ea typeface="Segoe UI Historic" panose="020B0502040204020203" pitchFamily="34" charset="0"/>
                    <a:cs typeface="Segoe UI Historic" panose="020B0502040204020203" pitchFamily="34" charset="0"/>
                  </a:rPr>
                  <a:t>)</a:t>
                </a:r>
              </a:p>
              <a:p>
                <a:pPr algn="ct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r>
                      <a:rPr lang="en-US"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m:rPr>
                            <m:sty m:val="p"/>
                          </m:rPr>
                          <a:rPr lang="en-US" dirty="0">
                            <a:latin typeface="Cambria Math" panose="02040503050406030204" pitchFamily="18" charset="0"/>
                            <a:ea typeface="Cambria Math" panose="02040503050406030204" pitchFamily="18" charset="0"/>
                          </a:rPr>
                          <m:t>D</m:t>
                        </m:r>
                      </m:e>
                      <m:sub>
                        <m:r>
                          <a:rPr lang="en-US" b="0" i="1" dirty="0" smtClean="0">
                            <a:latin typeface="Cambria Math" panose="02040503050406030204" pitchFamily="18" charset="0"/>
                            <a:ea typeface="Cambria Math" panose="02040503050406030204" pitchFamily="18" charset="0"/>
                          </a:rPr>
                          <m:t>2</m:t>
                        </m:r>
                      </m:sub>
                    </m:sSub>
                    <m:r>
                      <a:rPr lang="en-US" b="0" i="0" dirty="0"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𝑝</m:t>
                        </m:r>
                      </m:e>
                    </m:acc>
                  </m:oMath>
                </a14:m>
                <a:r>
                  <a:rPr lang="en-US" dirty="0">
                    <a:latin typeface="Segoe UI Historic" panose="020B0502040204020203" pitchFamily="34" charset="0"/>
                    <a:ea typeface="Segoe UI Historic" panose="020B0502040204020203" pitchFamily="34" charset="0"/>
                    <a:cs typeface="Segoe UI Historic" panose="020B0502040204020203" pitchFamily="34" charset="0"/>
                  </a:rPr>
                  <a:t>)</a:t>
                </a:r>
              </a:p>
            </p:txBody>
          </p:sp>
        </mc:Choice>
        <mc:Fallback xmlns="">
          <p:sp>
            <p:nvSpPr>
              <p:cNvPr id="6" name="TextBox 5">
                <a:extLst>
                  <a:ext uri="{FF2B5EF4-FFF2-40B4-BE49-F238E27FC236}">
                    <a16:creationId xmlns:a16="http://schemas.microsoft.com/office/drawing/2014/main" id="{2BBE61C7-0F34-02F2-2990-9A8947960DCC}"/>
                  </a:ext>
                </a:extLst>
              </p:cNvPr>
              <p:cNvSpPr txBox="1">
                <a:spLocks noRot="1" noChangeAspect="1" noMove="1" noResize="1" noEditPoints="1" noAdjustHandles="1" noChangeArrowheads="1" noChangeShapeType="1" noTextEdit="1"/>
              </p:cNvSpPr>
              <p:nvPr/>
            </p:nvSpPr>
            <p:spPr>
              <a:xfrm>
                <a:off x="8644919" y="1951095"/>
                <a:ext cx="2806262" cy="1477905"/>
              </a:xfrm>
              <a:prstGeom prst="rect">
                <a:avLst/>
              </a:prstGeom>
              <a:blipFill>
                <a:blip r:embed="rId3"/>
                <a:stretch>
                  <a:fillRect t="-1646" b="-5761"/>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C903F2BD-99A9-FA6E-E786-E0B633919DDB}"/>
              </a:ext>
            </a:extLst>
          </p:cNvPr>
          <p:cNvSpPr/>
          <p:nvPr/>
        </p:nvSpPr>
        <p:spPr>
          <a:xfrm>
            <a:off x="1950268" y="2512291"/>
            <a:ext cx="55418" cy="55418"/>
          </a:xfrm>
          <a:prstGeom prst="ellipse">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5B29D2-B65D-E10A-7296-EFDD1D28C6AE}"/>
              </a:ext>
            </a:extLst>
          </p:cNvPr>
          <p:cNvSpPr/>
          <p:nvPr/>
        </p:nvSpPr>
        <p:spPr>
          <a:xfrm>
            <a:off x="7883236" y="4835236"/>
            <a:ext cx="55418" cy="55418"/>
          </a:xfrm>
          <a:prstGeom prst="ellipse">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4EDDA9E-0116-B9AD-8FC9-29CC67D6CE3B}"/>
              </a:ext>
            </a:extLst>
          </p:cNvPr>
          <p:cNvCxnSpPr>
            <a:cxnSpLocks/>
          </p:cNvCxnSpPr>
          <p:nvPr/>
        </p:nvCxnSpPr>
        <p:spPr>
          <a:xfrm>
            <a:off x="5446207" y="3547068"/>
            <a:ext cx="2410848" cy="12050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851555-E225-37AA-BEE3-802038B75480}"/>
              </a:ext>
            </a:extLst>
          </p:cNvPr>
          <p:cNvCxnSpPr>
            <a:cxnSpLocks/>
          </p:cNvCxnSpPr>
          <p:nvPr/>
        </p:nvCxnSpPr>
        <p:spPr>
          <a:xfrm flipH="1" flipV="1">
            <a:off x="2160396" y="2567709"/>
            <a:ext cx="2009670" cy="698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F5AE62-132B-F0BC-7CC3-292824A76799}"/>
              </a:ext>
            </a:extLst>
          </p:cNvPr>
          <p:cNvSpPr txBox="1"/>
          <p:nvPr/>
        </p:nvSpPr>
        <p:spPr>
          <a:xfrm>
            <a:off x="4035532" y="3129061"/>
            <a:ext cx="1457011" cy="646331"/>
          </a:xfrm>
          <a:prstGeom prst="rect">
            <a:avLst/>
          </a:prstGeom>
          <a:noFill/>
        </p:spPr>
        <p:txBody>
          <a:bodyPr wrap="square" rtlCol="0">
            <a:spAutoFit/>
          </a:bodyPr>
          <a:lstStyle/>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Vertex</a:t>
            </a:r>
          </a:p>
          <a:p>
            <a:pPr algn="ctr"/>
            <a:r>
              <a:rPr lang="en-US" dirty="0">
                <a:latin typeface="Segoe UI Historic" panose="020B0502040204020203" pitchFamily="34" charset="0"/>
                <a:ea typeface="Segoe UI Historic" panose="020B0502040204020203" pitchFamily="34" charset="0"/>
                <a:cs typeface="Segoe UI Historic" panose="020B0502040204020203" pitchFamily="34" charset="0"/>
              </a:rPr>
              <a:t>Allocations</a:t>
            </a:r>
          </a:p>
        </p:txBody>
      </p:sp>
    </p:spTree>
    <p:extLst>
      <p:ext uri="{BB962C8B-B14F-4D97-AF65-F5344CB8AC3E}">
        <p14:creationId xmlns:p14="http://schemas.microsoft.com/office/powerpoint/2010/main" val="185270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up)">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up)">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up)">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500"/>
                                        <p:tgtEl>
                                          <p:spTgt spid="17"/>
                                        </p:tgtEl>
                                      </p:cBhvr>
                                    </p:animEffect>
                                  </p:childTnLst>
                                </p:cTn>
                              </p:par>
                              <p:par>
                                <p:cTn id="39" presetID="22" presetClass="entr" presetSubtype="8"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2613-5541-0B61-220A-E78F33096902}"/>
              </a:ext>
            </a:extLst>
          </p:cNvPr>
          <p:cNvSpPr>
            <a:spLocks noGrp="1"/>
          </p:cNvSpPr>
          <p:nvPr>
            <p:ph type="title"/>
          </p:nvPr>
        </p:nvSpPr>
        <p:spPr/>
        <p:txBody>
          <a:bodyPr/>
          <a:lstStyle/>
          <a:p>
            <a:r>
              <a:rPr lang="en-US" dirty="0"/>
              <a:t>Why Corners?</a:t>
            </a:r>
          </a:p>
        </p:txBody>
      </p:sp>
      <p:sp>
        <p:nvSpPr>
          <p:cNvPr id="7" name="Content Placeholder 6">
            <a:extLst>
              <a:ext uri="{FF2B5EF4-FFF2-40B4-BE49-F238E27FC236}">
                <a16:creationId xmlns:a16="http://schemas.microsoft.com/office/drawing/2014/main" id="{FB57679C-1D2A-DCFC-D3AA-3A996C81BA80}"/>
              </a:ext>
            </a:extLst>
          </p:cNvPr>
          <p:cNvSpPr>
            <a:spLocks noGrp="1"/>
          </p:cNvSpPr>
          <p:nvPr>
            <p:ph idx="1"/>
          </p:nvPr>
        </p:nvSpPr>
        <p:spPr>
          <a:xfrm>
            <a:off x="609599" y="1774825"/>
            <a:ext cx="6539345" cy="4625975"/>
          </a:xfrm>
        </p:spPr>
        <p:txBody>
          <a:bodyPr/>
          <a:lstStyle/>
          <a:p>
            <a:r>
              <a:rPr lang="en-US" dirty="0"/>
              <a:t>Think of transportation costs. Two markets. Prices are fixed. To which do you deliver? Ideally, deliver everything to the market with lowest transport cost.</a:t>
            </a:r>
          </a:p>
          <a:p>
            <a:r>
              <a:rPr lang="en-US" dirty="0"/>
              <a:t> More generally: the feasibility constraints are shown at right. Convex polytope. Linear program-&gt;Corner solutions.</a:t>
            </a:r>
          </a:p>
          <a:p>
            <a:r>
              <a:rPr lang="en-US" dirty="0"/>
              <a:t>Any outcome from E2 to E1 is feasible but generically the outcomes are E2 and E1 depending on transport costs.</a:t>
            </a:r>
          </a:p>
          <a:p>
            <a:r>
              <a:rPr lang="en-US" dirty="0"/>
              <a:t>“Segment”, “Transport”—very general terms.</a:t>
            </a:r>
          </a:p>
        </p:txBody>
      </p:sp>
      <p:pic>
        <p:nvPicPr>
          <p:cNvPr id="8" name="Content Placeholder 4">
            <a:extLst>
              <a:ext uri="{FF2B5EF4-FFF2-40B4-BE49-F238E27FC236}">
                <a16:creationId xmlns:a16="http://schemas.microsoft.com/office/drawing/2014/main" id="{0FBCD1AF-BA75-FC0F-85C7-D61DCC66F574}"/>
              </a:ext>
            </a:extLst>
          </p:cNvPr>
          <p:cNvPicPr>
            <a:picLocks noChangeAspect="1"/>
          </p:cNvPicPr>
          <p:nvPr/>
        </p:nvPicPr>
        <p:blipFill>
          <a:blip r:embed="rId2"/>
          <a:stretch>
            <a:fillRect/>
          </a:stretch>
        </p:blipFill>
        <p:spPr bwMode="auto">
          <a:xfrm>
            <a:off x="7252046" y="1774824"/>
            <a:ext cx="4615179" cy="4625975"/>
          </a:xfrm>
          <a:prstGeom prst="rect">
            <a:avLst/>
          </a:prstGeom>
          <a:noFill/>
          <a:ln w="9525">
            <a:noFill/>
            <a:miter lim="800000"/>
            <a:headEnd/>
            <a:tailEnd/>
          </a:ln>
        </p:spPr>
      </p:pic>
    </p:spTree>
    <p:extLst>
      <p:ext uri="{BB962C8B-B14F-4D97-AF65-F5344CB8AC3E}">
        <p14:creationId xmlns:p14="http://schemas.microsoft.com/office/powerpoint/2010/main" val="3958220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F9E9-9662-2815-0D88-AA1C92B0A628}"/>
              </a:ext>
            </a:extLst>
          </p:cNvPr>
          <p:cNvSpPr>
            <a:spLocks noGrp="1"/>
          </p:cNvSpPr>
          <p:nvPr>
            <p:ph type="title"/>
          </p:nvPr>
        </p:nvSpPr>
        <p:spPr/>
        <p:txBody>
          <a:bodyPr/>
          <a:lstStyle/>
          <a:p>
            <a:r>
              <a:rPr lang="en-US" dirty="0"/>
              <a:t>Why Corners?</a:t>
            </a:r>
          </a:p>
        </p:txBody>
      </p:sp>
      <p:sp>
        <p:nvSpPr>
          <p:cNvPr id="3" name="Content Placeholder 2">
            <a:extLst>
              <a:ext uri="{FF2B5EF4-FFF2-40B4-BE49-F238E27FC236}">
                <a16:creationId xmlns:a16="http://schemas.microsoft.com/office/drawing/2014/main" id="{E645E1D1-3032-840D-BCC0-804F95D3709E}"/>
              </a:ext>
            </a:extLst>
          </p:cNvPr>
          <p:cNvSpPr>
            <a:spLocks noGrp="1"/>
          </p:cNvSpPr>
          <p:nvPr>
            <p:ph idx="1"/>
          </p:nvPr>
        </p:nvSpPr>
        <p:spPr/>
        <p:txBody>
          <a:bodyPr/>
          <a:lstStyle/>
          <a:p>
            <a:r>
              <a:rPr lang="en-US" sz="2800" dirty="0"/>
              <a:t>The logic in four steps</a:t>
            </a:r>
          </a:p>
          <a:p>
            <a:pPr marL="546497" indent="-457200">
              <a:buFont typeface="+mj-lt"/>
              <a:buAutoNum type="arabicPeriod"/>
            </a:pPr>
            <a:r>
              <a:rPr lang="en-US" sz="2800" b="1" dirty="0"/>
              <a:t>Prices frozen </a:t>
            </a:r>
            <a:r>
              <a:rPr lang="en-US" sz="2800" i="1" dirty="0"/>
              <a:t>→ </a:t>
            </a:r>
            <a:r>
              <a:rPr lang="en-US" sz="2800" dirty="0"/>
              <a:t>sellers earn the same revenue everywhere</a:t>
            </a:r>
          </a:p>
          <a:p>
            <a:pPr marL="546497" indent="-457200">
              <a:buFont typeface="+mj-lt"/>
              <a:buAutoNum type="arabicPeriod"/>
            </a:pPr>
            <a:r>
              <a:rPr lang="en-US" sz="2800" b="1" dirty="0"/>
              <a:t>Seller indifference </a:t>
            </a:r>
            <a:r>
              <a:rPr lang="en-US" sz="2800" i="1" dirty="0"/>
              <a:t>→ </a:t>
            </a:r>
            <a:r>
              <a:rPr lang="en-US" sz="2800" dirty="0"/>
              <a:t>allocation by </a:t>
            </a:r>
            <a:r>
              <a:rPr lang="en-US" sz="2800" i="1" dirty="0"/>
              <a:t>cost minimization</a:t>
            </a:r>
          </a:p>
          <a:p>
            <a:pPr marL="546497" indent="-457200">
              <a:buFont typeface="+mj-lt"/>
              <a:buAutoNum type="arabicPeriod"/>
            </a:pPr>
            <a:r>
              <a:rPr lang="en-US" sz="2800" b="1" dirty="0"/>
              <a:t>Cost minimization is a linear program </a:t>
            </a:r>
            <a:r>
              <a:rPr lang="en-US" sz="2800" dirty="0"/>
              <a:t>on the feasible set</a:t>
            </a:r>
          </a:p>
          <a:p>
            <a:pPr marL="546497" indent="-457200">
              <a:buFont typeface="+mj-lt"/>
              <a:buAutoNum type="arabicPeriod"/>
            </a:pPr>
            <a:r>
              <a:rPr lang="en-US" sz="2800" b="1" dirty="0"/>
              <a:t>Linear programs solve at corners</a:t>
            </a:r>
          </a:p>
          <a:p>
            <a:r>
              <a:rPr lang="en-US" sz="2800" b="1" dirty="0"/>
              <a:t>The knife-edge: </a:t>
            </a:r>
          </a:p>
          <a:p>
            <a:r>
              <a:rPr lang="en-US" sz="2800" dirty="0"/>
              <a:t>Under market prices, a slight cost advantage for PA over NJ redirects </a:t>
            </a:r>
            <a:r>
              <a:rPr lang="en-US" sz="2800" i="1" dirty="0"/>
              <a:t>a few tanker loads</a:t>
            </a:r>
            <a:r>
              <a:rPr lang="en-US" sz="2800" dirty="0"/>
              <a:t>.</a:t>
            </a:r>
          </a:p>
          <a:p>
            <a:r>
              <a:rPr lang="en-US" sz="2800" dirty="0"/>
              <a:t>Under price controls, it redirects </a:t>
            </a:r>
            <a:r>
              <a:rPr lang="en-US" sz="2800" b="1" dirty="0"/>
              <a:t>all of them</a:t>
            </a:r>
            <a:r>
              <a:rPr lang="en-US" sz="2800" dirty="0"/>
              <a:t>. A one-cent advantage is as good as one dollar.</a:t>
            </a:r>
          </a:p>
        </p:txBody>
      </p:sp>
    </p:spTree>
    <p:extLst>
      <p:ext uri="{BB962C8B-B14F-4D97-AF65-F5344CB8AC3E}">
        <p14:creationId xmlns:p14="http://schemas.microsoft.com/office/powerpoint/2010/main" val="82916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D880-FD15-B891-6563-09893CDD4892}"/>
              </a:ext>
            </a:extLst>
          </p:cNvPr>
          <p:cNvSpPr>
            <a:spLocks noGrp="1"/>
          </p:cNvSpPr>
          <p:nvPr>
            <p:ph type="title"/>
          </p:nvPr>
        </p:nvSpPr>
        <p:spPr/>
        <p:txBody>
          <a:bodyPr/>
          <a:lstStyle/>
          <a:p>
            <a:r>
              <a:rPr lang="en-US" dirty="0"/>
              <a:t>From Two to Many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74482D-AF63-DF2F-BC3F-6F6250AE30E4}"/>
                  </a:ext>
                </a:extLst>
              </p:cNvPr>
              <p:cNvSpPr>
                <a:spLocks noGrp="1"/>
              </p:cNvSpPr>
              <p:nvPr>
                <p:ph idx="1"/>
              </p:nvPr>
            </p:nvSpPr>
            <p:spPr/>
            <p:txBody>
              <a:bodyPr/>
              <a:lstStyle/>
              <a:p>
                <a:r>
                  <a:rPr lang="en-US" i="1" dirty="0"/>
                  <a:t>n </a:t>
                </a:r>
                <a:r>
                  <a:rPr lang="en-US" dirty="0"/>
                  <a:t>segmented submarkets; inverse demand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𝑖</m:t>
                        </m:r>
                      </m:sub>
                    </m:sSub>
                    <m:r>
                      <a:rPr lang="en-US" i="1" dirty="0" smtClean="0">
                        <a:latin typeface="Cambria Math" panose="02040503050406030204" pitchFamily="18" charset="0"/>
                      </a:rPr>
                      <m:t>(·) </m:t>
                    </m:r>
                  </m:oMath>
                </a14:m>
                <a:r>
                  <a:rPr lang="en-US" dirty="0"/>
                  <a:t>in each</a:t>
                </a:r>
              </a:p>
              <a:p>
                <a:pPr lvl="1"/>
                <a:r>
                  <a:rPr lang="en-US" dirty="0"/>
                  <a:t>“Submarket” is deliberately flexible:</a:t>
                </a:r>
              </a:p>
              <a:p>
                <a:pPr lvl="2"/>
                <a:r>
                  <a:rPr lang="en-US" dirty="0"/>
                  <a:t>Geographic: states, cities, countries</a:t>
                </a:r>
              </a:p>
              <a:p>
                <a:pPr lvl="2"/>
                <a:r>
                  <a:rPr lang="en-US" dirty="0"/>
                  <a:t>Temporal: summer vs. winter</a:t>
                </a:r>
              </a:p>
              <a:p>
                <a:pPr lvl="2"/>
                <a:r>
                  <a:rPr lang="en-US" dirty="0"/>
                  <a:t>Product: gasoline vs. diesel vs. heating oil</a:t>
                </a:r>
              </a:p>
              <a:p>
                <a:pPr lvl="2"/>
                <a:r>
                  <a:rPr lang="en-US" dirty="0"/>
                  <a:t>Production stage: crude </a:t>
                </a:r>
                <a:r>
                  <a:rPr lang="en-US" i="1" dirty="0"/>
                  <a:t>→ </a:t>
                </a:r>
                <a:r>
                  <a:rPr lang="en-US" dirty="0"/>
                  <a:t>refined products</a:t>
                </a:r>
              </a:p>
              <a:p>
                <a:r>
                  <a:rPr lang="en-US" dirty="0"/>
                  <a:t>A binding ceiling</a:t>
                </a:r>
                <a14:m>
                  <m:oMath xmlns:m="http://schemas.openxmlformats.org/officeDocument/2006/math">
                    <m:r>
                      <a:rPr lang="en-US" b="0" i="0" dirty="0" smtClean="0">
                        <a:latin typeface="Cambria Math" panose="02040503050406030204" pitchFamily="18" charset="0"/>
                      </a:rPr>
                      <m:t> </m:t>
                    </m:r>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oMath>
                </a14:m>
                <a:r>
                  <a:rPr lang="en-US" dirty="0"/>
                  <a:t> fixes total supply at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𝑄</m:t>
                        </m:r>
                      </m:e>
                    </m:acc>
                    <m:r>
                      <a:rPr lang="en-US" i="1" dirty="0">
                        <a:latin typeface="Cambria Math" panose="02040503050406030204" pitchFamily="18" charset="0"/>
                      </a:rPr>
                      <m:t>≡</m:t>
                    </m:r>
                    <m:r>
                      <a:rPr lang="en-US" i="1" dirty="0">
                        <a:latin typeface="Cambria Math" panose="02040503050406030204" pitchFamily="18" charset="0"/>
                      </a:rPr>
                      <m:t>𝑆</m:t>
                    </m:r>
                    <m:r>
                      <a:rPr 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r>
                      <a:rPr lang="en-US" i="1" dirty="0">
                        <a:latin typeface="Cambria Math" panose="02040503050406030204" pitchFamily="18" charset="0"/>
                      </a:rPr>
                      <m:t>)</m:t>
                    </m:r>
                  </m:oMath>
                </a14:m>
                <a:endParaRPr lang="en-US" dirty="0"/>
              </a:p>
              <a:p>
                <a:r>
                  <a:rPr lang="en-US" b="1" dirty="0"/>
                  <a:t>Feasible set:</a:t>
                </a:r>
                <a:r>
                  <a:rPr lang="en-US" dirty="0"/>
                  <a:t> </a:t>
                </a:r>
              </a:p>
              <a:p>
                <a:pPr marL="89297"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ℱ</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en-US" i="1">
                              <a:latin typeface="Cambria Math" panose="02040503050406030204" pitchFamily="18" charset="0"/>
                            </a:rPr>
                            <m:t>𝑞</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m:t>
                              </m:r>
                            </m:sub>
                            <m:sup>
                              <m:r>
                                <a:rPr lang="en-US" i="1">
                                  <a:latin typeface="Cambria Math" panose="02040503050406030204" pitchFamily="18" charset="0"/>
                                </a:rPr>
                                <m:t>𝑛</m:t>
                              </m:r>
                            </m:sup>
                          </m:sSubSup>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r>
                            <a:rPr lang="en-US" i="1">
                              <a:latin typeface="Cambria Math" panose="02040503050406030204" pitchFamily="18" charset="0"/>
                            </a:rPr>
                            <m:t>, 0≤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e>
                          </m:acc>
                          <m:r>
                            <a:rPr lang="en-US" i="1">
                              <a:latin typeface="Cambria Math" panose="02040503050406030204" pitchFamily="18" charset="0"/>
                            </a:rPr>
                            <m:t> ∀</m:t>
                          </m:r>
                          <m:r>
                            <a:rPr lang="en-US" i="1">
                              <a:latin typeface="Cambria Math" panose="02040503050406030204" pitchFamily="18" charset="0"/>
                            </a:rPr>
                            <m:t>𝑖</m:t>
                          </m:r>
                        </m:e>
                      </m:d>
                    </m:oMath>
                  </m:oMathPara>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ℱ</m:t>
                    </m:r>
                  </m:oMath>
                </a14:m>
                <a:r>
                  <a:rPr lang="en-US" dirty="0"/>
                  <a:t> is a convex polytope. Its </a:t>
                </a:r>
                <a:r>
                  <a:rPr lang="en-US" b="1" dirty="0"/>
                  <a:t>vertices </a:t>
                </a:r>
                <a:r>
                  <a:rPr lang="en-US" dirty="0"/>
                  <a:t>have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sub>
                    </m:sSub>
                    <m:r>
                      <a:rPr lang="en-US" i="1" dirty="0" smtClean="0">
                        <a:latin typeface="Cambria Math" panose="02040503050406030204" pitchFamily="18" charset="0"/>
                        <a:ea typeface="Cambria Math" panose="02040503050406030204" pitchFamily="18" charset="0"/>
                      </a:rPr>
                      <m:t>∈</m:t>
                    </m:r>
                  </m:oMath>
                </a14:m>
                <a:r>
                  <a:rPr lang="en-US" i="1" dirty="0"/>
                  <a:t>{</a:t>
                </a:r>
                <a:r>
                  <a:rPr lang="en-US" dirty="0"/>
                  <a:t>0</a:t>
                </a:r>
                <a:r>
                  <a:rPr lang="en-US" i="1" dirty="0"/>
                  <a:t>,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𝑞</m:t>
                            </m:r>
                          </m:e>
                        </m:acc>
                      </m:e>
                      <m:sub>
                        <m:r>
                          <m:rPr>
                            <m:sty m:val="p"/>
                          </m:rPr>
                          <a:rPr lang="en-US" b="0" i="1" dirty="0" smtClean="0">
                            <a:latin typeface="Cambria Math" panose="02040503050406030204" pitchFamily="18" charset="0"/>
                          </a:rPr>
                          <m:t>i</m:t>
                        </m:r>
                      </m:sub>
                    </m:sSub>
                  </m:oMath>
                </a14:m>
                <a:r>
                  <a:rPr lang="en-US" i="1" dirty="0"/>
                  <a:t>} </a:t>
                </a:r>
                <a:r>
                  <a:rPr lang="en-US" dirty="0"/>
                  <a:t>for all but at most one market </a:t>
                </a:r>
                <a:br>
                  <a:rPr lang="en-US" dirty="0"/>
                </a:br>
                <a:br>
                  <a:rPr lang="en-US" dirty="0"/>
                </a:br>
                <a:endParaRPr lang="en-US" dirty="0"/>
              </a:p>
            </p:txBody>
          </p:sp>
        </mc:Choice>
        <mc:Fallback>
          <p:sp>
            <p:nvSpPr>
              <p:cNvPr id="3" name="Content Placeholder 2">
                <a:extLst>
                  <a:ext uri="{FF2B5EF4-FFF2-40B4-BE49-F238E27FC236}">
                    <a16:creationId xmlns:a16="http://schemas.microsoft.com/office/drawing/2014/main" id="{D074482D-AF63-DF2F-BC3F-6F6250AE30E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0047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0EF3-0113-8225-0F00-96DED64089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21E0DD-B5B4-2F07-72D7-D150B9A7D990}"/>
              </a:ext>
            </a:extLst>
          </p:cNvPr>
          <p:cNvSpPr>
            <a:spLocks noGrp="1"/>
          </p:cNvSpPr>
          <p:nvPr>
            <p:ph idx="1"/>
          </p:nvPr>
        </p:nvSpPr>
        <p:spPr/>
        <p:txBody>
          <a:bodyPr/>
          <a:lstStyle/>
          <a:p>
            <a:r>
              <a:rPr lang="en-US" dirty="0"/>
              <a:t>Without price controls markets drive outcomes to generically interior solutions that maximize welfare.</a:t>
            </a:r>
          </a:p>
          <a:p>
            <a:r>
              <a:rPr lang="en-US" dirty="0"/>
              <a:t>Under price controls “markets” drive outcomes to generically corner solutions with no welfare implications.</a:t>
            </a:r>
          </a:p>
          <a:p>
            <a:r>
              <a:rPr lang="en-US" dirty="0"/>
              <a:t>One of the corner solutions under price controls is the </a:t>
            </a:r>
            <a:r>
              <a:rPr lang="en-US" b="1" dirty="0"/>
              <a:t>worst case</a:t>
            </a:r>
            <a:r>
              <a:rPr lang="en-US" dirty="0"/>
              <a:t>.</a:t>
            </a:r>
          </a:p>
          <a:p>
            <a:br>
              <a:rPr lang="en-US" dirty="0"/>
            </a:br>
            <a:endParaRPr lang="en-US" dirty="0"/>
          </a:p>
          <a:p>
            <a:endParaRPr lang="en-US" dirty="0"/>
          </a:p>
        </p:txBody>
      </p:sp>
    </p:spTree>
    <p:extLst>
      <p:ext uri="{BB962C8B-B14F-4D97-AF65-F5344CB8AC3E}">
        <p14:creationId xmlns:p14="http://schemas.microsoft.com/office/powerpoint/2010/main" val="1829753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A43EA-33A5-9097-597F-6710BF724469}"/>
              </a:ext>
            </a:extLst>
          </p:cNvPr>
          <p:cNvSpPr>
            <a:spLocks noGrp="1"/>
          </p:cNvSpPr>
          <p:nvPr>
            <p:ph type="title"/>
          </p:nvPr>
        </p:nvSpPr>
        <p:spPr/>
        <p:txBody>
          <a:bodyPr/>
          <a:lstStyle/>
          <a:p>
            <a:r>
              <a:rPr lang="en-US" dirty="0"/>
              <a:t>Theorem 1 (Worst Case)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788D23-0212-1CF4-F716-6DD3246A39D6}"/>
                  </a:ext>
                </a:extLst>
              </p:cNvPr>
              <p:cNvSpPr>
                <a:spLocks noGrp="1"/>
              </p:cNvSpPr>
              <p:nvPr>
                <p:ph idx="1"/>
              </p:nvPr>
            </p:nvSpPr>
            <p:spPr/>
            <p:txBody>
              <a:bodyPr/>
              <a:lstStyle/>
              <a:p>
                <a:r>
                  <a:rPr lang="en-US" dirty="0"/>
                  <a:t>The worst-case allocation—the one that </a:t>
                </a:r>
                <a:r>
                  <a:rPr lang="en-US" i="1" dirty="0"/>
                  <a:t>maximizes </a:t>
                </a:r>
                <a:r>
                  <a:rPr lang="en-US" dirty="0"/>
                  <a:t>deadweight loss—sits at a </a:t>
                </a:r>
                <a:r>
                  <a:rPr lang="en-US" b="1" dirty="0"/>
                  <a:t>corner </a:t>
                </a:r>
                <a:r>
                  <a:rPr lang="en-US" dirty="0"/>
                  <a:t>of </a:t>
                </a:r>
                <a:r>
                  <a:rPr lang="en-US" i="1" dirty="0"/>
                  <a:t>F</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sub>
                    </m:sSub>
                    <m:r>
                      <a:rPr lang="en-US" i="1" dirty="0">
                        <a:latin typeface="Cambria Math" panose="02040503050406030204" pitchFamily="18" charset="0"/>
                        <a:ea typeface="Cambria Math" panose="02040503050406030204" pitchFamily="18" charset="0"/>
                      </a:rPr>
                      <m:t>∈</m:t>
                    </m:r>
                  </m:oMath>
                </a14:m>
                <a:r>
                  <a:rPr lang="en-US" i="1" dirty="0"/>
                  <a:t>{</a:t>
                </a:r>
                <a:r>
                  <a:rPr lang="en-US" dirty="0"/>
                  <a:t>0</a:t>
                </a:r>
                <a:r>
                  <a:rPr lang="en-US" i="1" dirty="0"/>
                  <a:t>, </a:t>
                </a:r>
                <a14:m>
                  <m:oMath xmlns:m="http://schemas.openxmlformats.org/officeDocument/2006/math">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𝑞</m:t>
                            </m:r>
                          </m:e>
                        </m:acc>
                      </m:e>
                      <m:sub>
                        <m:r>
                          <m:rPr>
                            <m:sty m:val="p"/>
                          </m:rPr>
                          <a:rPr lang="en-US" i="1" dirty="0">
                            <a:latin typeface="Cambria Math" panose="02040503050406030204" pitchFamily="18" charset="0"/>
                          </a:rPr>
                          <m:t>i</m:t>
                        </m:r>
                      </m:sub>
                    </m:sSub>
                  </m:oMath>
                </a14:m>
                <a:r>
                  <a:rPr lang="en-US" i="1" dirty="0"/>
                  <a:t>} </a:t>
                </a:r>
                <a:r>
                  <a:rPr lang="en-US" dirty="0"/>
                  <a:t>for all but at most one market.</a:t>
                </a:r>
              </a:p>
              <a:p>
                <a:r>
                  <a:rPr lang="en-US" b="1" dirty="0"/>
                  <a:t>Intuition:</a:t>
                </a:r>
              </a:p>
              <a:p>
                <a:pPr lvl="1"/>
                <a:r>
                  <a:rPr lang="en-US" dirty="0"/>
                  <a:t>Welfare (gross surplus) is concave </a:t>
                </a:r>
                <a:r>
                  <a:rPr lang="en-US" i="1" dirty="0"/>
                  <a:t>→ </a:t>
                </a:r>
                <a:r>
                  <a:rPr lang="en-US" dirty="0"/>
                  <a:t>its minimum is at an extreme point</a:t>
                </a:r>
              </a:p>
              <a:p>
                <a:pPr lvl="1"/>
                <a:r>
                  <a:rPr lang="en-US" dirty="0"/>
                  <a:t>The worst case concentrates supply in markets where it generates the </a:t>
                </a:r>
                <a:r>
                  <a:rPr lang="en-US" i="1" dirty="0"/>
                  <a:t>least </a:t>
                </a:r>
                <a:r>
                  <a:rPr lang="en-US" dirty="0"/>
                  <a:t>value</a:t>
                </a:r>
              </a:p>
              <a:p>
                <a:pPr lvl="1"/>
                <a:r>
                  <a:rPr lang="en-US" dirty="0"/>
                  <a:t>Markets with high choke prices receive nothing; markets with low shadow prices are flooded</a:t>
                </a:r>
              </a:p>
              <a:p>
                <a:r>
                  <a:rPr lang="en-US" dirty="0"/>
                  <a:t>There exists a cutoff </a:t>
                </a:r>
                <a:r>
                  <a:rPr lang="en-US" i="1" dirty="0"/>
                  <a:t>λ</a:t>
                </a:r>
                <a:r>
                  <a:rPr lang="en-US" dirty="0"/>
                  <a:t>: markets with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𝑃</m:t>
                        </m:r>
                      </m:e>
                      <m:sub>
                        <m:r>
                          <m:rPr>
                            <m:sty m:val="p"/>
                          </m:rPr>
                          <a:rPr lang="en-US" b="0" i="1" dirty="0" smtClean="0">
                            <a:latin typeface="Cambria Math" panose="02040503050406030204" pitchFamily="18" charset="0"/>
                          </a:rPr>
                          <m:t>i</m:t>
                        </m:r>
                      </m:sub>
                    </m:sSub>
                    <m:r>
                      <a:rPr lang="en-US" i="1" dirty="0" smtClean="0">
                        <a:latin typeface="Cambria Math" panose="02040503050406030204" pitchFamily="18" charset="0"/>
                      </a:rPr>
                      <m:t>(0</m:t>
                    </m:r>
                    <m:r>
                      <a:rPr lang="en-US" b="0" i="1" dirty="0" smtClean="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𝜆</m:t>
                    </m:r>
                  </m:oMath>
                </a14:m>
                <a:r>
                  <a:rPr lang="en-US" i="1" dirty="0"/>
                  <a:t> </a:t>
                </a:r>
                <a:r>
                  <a:rPr lang="en-US" dirty="0"/>
                  <a:t>get nothing; those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m:rPr>
                            <m:sty m:val="p"/>
                          </m:rPr>
                          <a:rPr lang="en-US" i="1" dirty="0">
                            <a:latin typeface="Cambria Math" panose="02040503050406030204" pitchFamily="18" charset="0"/>
                          </a:rPr>
                          <m:t>i</m:t>
                        </m:r>
                      </m:sub>
                    </m:sSub>
                    <m:r>
                      <a:rPr lang="en-US" i="1" dirty="0">
                        <a:latin typeface="Cambria Math" panose="02040503050406030204" pitchFamily="18" charset="0"/>
                      </a:rPr>
                      <m:t>(0)</m:t>
                    </m:r>
                    <m:r>
                      <a:rPr lang="en-US" b="0" i="1" dirty="0" smtClean="0">
                        <a:latin typeface="Cambria Math" panose="02040503050406030204" pitchFamily="18" charset="0"/>
                      </a:rPr>
                      <m:t>&lt;</m:t>
                    </m:r>
                    <m:r>
                      <a:rPr lang="en-US" i="1" dirty="0">
                        <a:latin typeface="Cambria Math" panose="02040503050406030204" pitchFamily="18" charset="0"/>
                      </a:rPr>
                      <m:t>𝜆</m:t>
                    </m:r>
                  </m:oMath>
                </a14:m>
                <a:r>
                  <a:rPr lang="en-US" i="1" dirty="0"/>
                  <a:t> </a:t>
                </a:r>
                <a:r>
                  <a:rPr lang="en-US" dirty="0"/>
                  <a:t>get everything.</a:t>
                </a:r>
              </a:p>
            </p:txBody>
          </p:sp>
        </mc:Choice>
        <mc:Fallback>
          <p:sp>
            <p:nvSpPr>
              <p:cNvPr id="3" name="Content Placeholder 2">
                <a:extLst>
                  <a:ext uri="{FF2B5EF4-FFF2-40B4-BE49-F238E27FC236}">
                    <a16:creationId xmlns:a16="http://schemas.microsoft.com/office/drawing/2014/main" id="{23788D23-0212-1CF4-F716-6DD3246A39D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4630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EFF2-99A0-C896-33EF-19892DE785D1}"/>
              </a:ext>
            </a:extLst>
          </p:cNvPr>
          <p:cNvSpPr>
            <a:spLocks noGrp="1"/>
          </p:cNvSpPr>
          <p:nvPr>
            <p:ph type="title"/>
          </p:nvPr>
        </p:nvSpPr>
        <p:spPr/>
        <p:txBody>
          <a:bodyPr/>
          <a:lstStyle/>
          <a:p>
            <a:r>
              <a:rPr lang="en-US" dirty="0"/>
              <a:t>Markets are Smooth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AE05B3-8C22-1B5A-89A7-11B8F82695C1}"/>
                  </a:ext>
                </a:extLst>
              </p:cNvPr>
              <p:cNvSpPr>
                <a:spLocks noGrp="1"/>
              </p:cNvSpPr>
              <p:nvPr>
                <p:ph idx="1"/>
              </p:nvPr>
            </p:nvSpPr>
            <p:spPr/>
            <p:txBody>
              <a:bodyPr/>
              <a:lstStyle/>
              <a:p>
                <a:r>
                  <a:rPr lang="en-US" dirty="0"/>
                  <a:t>Parameters </a:t>
                </a:r>
                <a:r>
                  <a:rPr lang="en-US" i="1" dirty="0"/>
                  <a:t>θ </a:t>
                </a:r>
                <a:r>
                  <a:rPr lang="en-US" dirty="0"/>
                  <a:t>govern demands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𝜃</m:t>
                        </m:r>
                      </m:e>
                    </m:d>
                    <m:r>
                      <a:rPr lang="en-US" b="0" i="1" smtClean="0">
                        <a:latin typeface="Cambria Math" panose="02040503050406030204" pitchFamily="18" charset="0"/>
                      </a:rPr>
                      <m:t>, </m:t>
                    </m:r>
                  </m:oMath>
                </a14:m>
                <a:r>
                  <a:rPr lang="en-US" dirty="0"/>
                  <a:t>costs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US" dirty="0"/>
                  <a:t>, supply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𝑄</m:t>
                        </m:r>
                      </m:e>
                    </m:acc>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US" dirty="0"/>
                  <a:t> </a:t>
                </a:r>
              </a:p>
              <a:p>
                <a:r>
                  <a:rPr lang="en-US" dirty="0"/>
                  <a:t>Under free markets, the allocation that maximizes surplus is: </a:t>
                </a:r>
                <a:endParaRPr lang="en-US" i="1" dirty="0">
                  <a:latin typeface="Cambria Math" panose="02040503050406030204" pitchFamily="18" charset="0"/>
                </a:endParaRPr>
              </a:p>
              <a:p>
                <a:pPr marL="89297" indent="0">
                  <a:buNone/>
                </a:pPr>
                <a:endParaRPr lang="en-US" i="1" dirty="0">
                  <a:latin typeface="Cambria Math" panose="02040503050406030204" pitchFamily="18" charset="0"/>
                </a:endParaRPr>
              </a:p>
              <a:p>
                <a:pPr marL="89297"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𝜃</m:t>
                          </m:r>
                        </m:e>
                      </m:d>
                      <m:r>
                        <a:rPr lang="en-US" i="1">
                          <a:latin typeface="Cambria Math" panose="02040503050406030204" pitchFamily="18" charset="0"/>
                        </a:rPr>
                        <m:t>=</m:t>
                      </m:r>
                      <m:func>
                        <m:funcPr>
                          <m:ctrlPr>
                            <a:rPr lang="en-US" i="0">
                              <a:latin typeface="Cambria Math" panose="02040503050406030204" pitchFamily="18" charset="0"/>
                            </a:rPr>
                          </m:ctrlPr>
                        </m:funcPr>
                        <m:fName>
                          <m:r>
                            <m:rPr>
                              <m:sty m:val="p"/>
                            </m:rPr>
                            <a:rPr lang="en-US" i="0">
                              <a:latin typeface="Cambria Math" panose="02040503050406030204" pitchFamily="18" charset="0"/>
                            </a:rPr>
                            <m:t>arg</m:t>
                          </m:r>
                        </m:fName>
                        <m:e>
                          <m:func>
                            <m:funcPr>
                              <m:ctrlPr>
                                <a:rPr lang="en-US" i="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i="0">
                                      <a:latin typeface="Cambria Math" panose="02040503050406030204" pitchFamily="18" charset="0"/>
                                    </a:rPr>
                                    <m:t>max</m:t>
                                  </m:r>
                                </m:e>
                                <m:lim>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0</m:t>
                                  </m:r>
                                </m:lim>
                              </m:limLow>
                            </m:fName>
                            <m:e>
                              <m:d>
                                <m:dPr>
                                  <m:begChr m:val="{"/>
                                  <m:endChr m:val="}"/>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nary>
                                        <m:naryPr>
                                          <m:ctrlPr>
                                            <a:rPr lang="en-US" i="1">
                                              <a:latin typeface="Cambria Math" panose="02040503050406030204" pitchFamily="18" charset="0"/>
                                            </a:rPr>
                                          </m:ctrlPr>
                                        </m:naryPr>
                                        <m:sub>
                                          <m: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sup>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𝜃</m:t>
                                              </m:r>
                                            </m:e>
                                          </m:d>
                                        </m:e>
                                      </m:nary>
                                    </m:e>
                                  </m:nary>
                                  <m:r>
                                    <a:rPr lang="en-US" i="1">
                                      <a:latin typeface="Cambria Math" panose="02040503050406030204" pitchFamily="18" charset="0"/>
                                    </a:rPr>
                                    <m:t> </m:t>
                                  </m:r>
                                  <m:r>
                                    <a:rPr lang="en-US" i="1">
                                      <a:latin typeface="Cambria Math" panose="02040503050406030204" pitchFamily="18" charset="0"/>
                                    </a:rPr>
                                    <m:t>𝑑𝑥</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𝜃</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e>
                                  </m:nary>
                                </m:e>
                              </m:d>
                            </m:e>
                          </m:func>
                        </m:e>
                      </m:func>
                      <m:r>
                        <a:rPr lang="en-US" i="1">
                          <a:latin typeface="Cambria Math" panose="02040503050406030204" pitchFamily="18" charset="0"/>
                        </a:rPr>
                        <m:t> </m:t>
                      </m:r>
                      <m:r>
                        <m:rPr>
                          <m:nor/>
                        </m:rPr>
                        <a:rPr lang="en-US" i="0">
                          <a:latin typeface="Cambria Math" panose="02040503050406030204" pitchFamily="18" charset="0"/>
                        </a:rPr>
                        <m:t>s</m:t>
                      </m:r>
                      <m:r>
                        <m:rPr>
                          <m:nor/>
                        </m:rPr>
                        <a:rPr lang="en-US" i="0">
                          <a:latin typeface="Cambria Math" panose="02040503050406030204" pitchFamily="18" charset="0"/>
                        </a:rPr>
                        <m:t>.</m:t>
                      </m:r>
                      <m:r>
                        <m:rPr>
                          <m:nor/>
                        </m:rPr>
                        <a:rPr lang="en-US" i="0">
                          <a:latin typeface="Cambria Math" panose="02040503050406030204" pitchFamily="18" charset="0"/>
                        </a:rPr>
                        <m:t>t</m:t>
                      </m:r>
                      <m:r>
                        <m:rPr>
                          <m:nor/>
                        </m:rPr>
                        <a:rPr lang="en-US" i="0">
                          <a:latin typeface="Cambria Math" panose="02040503050406030204" pitchFamily="18" charset="0"/>
                        </a:rPr>
                        <m:t>.</m:t>
                      </m:r>
                      <m:r>
                        <a:rPr lang="en-US" i="1">
                          <a:latin typeface="Cambria Math" panose="02040503050406030204" pitchFamily="18"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d>
                        <m:dPr>
                          <m:ctrlPr>
                            <a:rPr lang="en-US" i="1">
                              <a:latin typeface="Cambria Math" panose="02040503050406030204" pitchFamily="18" charset="0"/>
                            </a:rPr>
                          </m:ctrlPr>
                        </m:dPr>
                        <m:e>
                          <m:r>
                            <a:rPr lang="en-US" i="1">
                              <a:latin typeface="Cambria Math" panose="02040503050406030204" pitchFamily="18" charset="0"/>
                            </a:rPr>
                            <m:t>𝜃</m:t>
                          </m:r>
                        </m:e>
                      </m:d>
                    </m:oMath>
                  </m:oMathPara>
                </a14:m>
              </a:p>
              <a:p>
                <a:pPr marL="89297" indent="0">
                  <a:buNone/>
                </a:pPr>
                <a:endParaRPr lang="en-US" i="1" dirty="0">
                  <a:latin typeface="Cambria Math" panose="02040503050406030204" pitchFamily="18" charset="0"/>
                </a:endParaRPr>
              </a:p>
              <a:p>
                <a:r>
                  <a:rPr lang="en-US" dirty="0"/>
                  <a:t>Objective is strictly concave </a:t>
                </a:r>
                <a:r>
                  <a:rPr lang="en-US" i="1" dirty="0"/>
                  <a:t>⇒ </a:t>
                </a:r>
                <a:r>
                  <a:rPr lang="en-US" dirty="0"/>
                  <a:t>unique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𝜃</m:t>
                        </m:r>
                      </m:e>
                    </m:d>
                  </m:oMath>
                </a14:m>
                <a:endParaRPr lang="en-US" dirty="0"/>
              </a:p>
              <a:p>
                <a:r>
                  <a:rPr lang="en-US" dirty="0"/>
                  <a:t>By Berge’s Maximum Theorem: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US" dirty="0"/>
                  <a:t> is </a:t>
                </a:r>
                <a:r>
                  <a:rPr lang="en-US" b="1" dirty="0"/>
                  <a:t>continuous </a:t>
                </a:r>
                <a:r>
                  <a:rPr lang="en-US" dirty="0"/>
                  <a:t>in </a:t>
                </a:r>
                <a:r>
                  <a:rPr lang="en-US" i="1" dirty="0"/>
                  <a:t>θ</a:t>
                </a:r>
                <a:r>
                  <a:rPr lang="en-US" dirty="0"/>
                  <a:t> </a:t>
                </a:r>
              </a:p>
              <a:p>
                <a:endParaRPr lang="en-US" dirty="0"/>
              </a:p>
              <a:p>
                <a:pPr marL="89297" indent="0" algn="ctr">
                  <a:buNone/>
                </a:pPr>
                <a:r>
                  <a:rPr lang="en-US" sz="3200" b="1" dirty="0"/>
                  <a:t>Small changes in parameters </a:t>
                </a:r>
                <a:r>
                  <a:rPr lang="en-US" sz="3200" i="1" dirty="0"/>
                  <a:t>→ </a:t>
                </a:r>
                <a:r>
                  <a:rPr lang="en-US" sz="3200" b="1" dirty="0"/>
                  <a:t>small changes in allocations and welfare</a:t>
                </a:r>
                <a:r>
                  <a:rPr lang="en-US" sz="3200" dirty="0"/>
                  <a:t> </a:t>
                </a:r>
                <a:br>
                  <a:rPr lang="en-US" sz="3200" dirty="0"/>
                </a:br>
                <a:br>
                  <a:rPr lang="en-US" dirty="0"/>
                </a:br>
                <a14:m/>
              </a:p>
              <a:p>
                <a:pPr marL="89297" indent="0">
                  <a:buNone/>
                </a:pPr>
                <a:endParaRPr lang="en-US" dirty="0"/>
              </a:p>
            </p:txBody>
          </p:sp>
        </mc:Choice>
        <mc:Fallback>
          <p:sp>
            <p:nvSpPr>
              <p:cNvPr id="3" name="Content Placeholder 2">
                <a:extLst>
                  <a:ext uri="{FF2B5EF4-FFF2-40B4-BE49-F238E27FC236}">
                    <a16:creationId xmlns:a16="http://schemas.microsoft.com/office/drawing/2014/main" id="{85AE05B3-8C22-1B5A-89A7-11B8F82695C1}"/>
                  </a:ext>
                </a:extLst>
              </p:cNvPr>
              <p:cNvSpPr>
                <a:spLocks noGrp="1" noRot="1" noChangeAspect="1" noMove="1" noResize="1" noEditPoints="1" noAdjustHandles="1" noChangeArrowheads="1" noChangeShapeType="1" noTextEdit="1"/>
              </p:cNvSpPr>
              <p:nvPr>
                <p:ph idx="1"/>
              </p:nvPr>
            </p:nvSpPr>
            <p:spPr>
              <a:blipFill>
                <a:blip r:embed="rId2"/>
                <a:stretch>
                  <a:fillRect r="-667" b="-4875"/>
                </a:stretch>
              </a:blipFill>
            </p:spPr>
            <p:txBody>
              <a:bodyPr/>
              <a:lstStyle/>
              <a:p>
                <a:r>
                  <a:rPr lang="en-US">
                    <a:noFill/>
                  </a:rPr>
                  <a:t> </a:t>
                </a:r>
              </a:p>
            </p:txBody>
          </p:sp>
        </mc:Fallback>
      </mc:AlternateContent>
    </p:spTree>
    <p:extLst>
      <p:ext uri="{BB962C8B-B14F-4D97-AF65-F5344CB8AC3E}">
        <p14:creationId xmlns:p14="http://schemas.microsoft.com/office/powerpoint/2010/main" val="2404190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E574-45FE-232D-D353-F76ECCE41927}"/>
              </a:ext>
            </a:extLst>
          </p:cNvPr>
          <p:cNvSpPr>
            <a:spLocks noGrp="1"/>
          </p:cNvSpPr>
          <p:nvPr>
            <p:ph type="title"/>
          </p:nvPr>
        </p:nvSpPr>
        <p:spPr/>
        <p:txBody>
          <a:bodyPr/>
          <a:lstStyle/>
          <a:p>
            <a:r>
              <a:rPr lang="en-US" dirty="0"/>
              <a:t>Under Price Controls: Cost Minimization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3D118C-5BA5-CB41-EA7D-83D3CC61B662}"/>
                  </a:ext>
                </a:extLst>
              </p:cNvPr>
              <p:cNvSpPr>
                <a:spLocks noGrp="1"/>
              </p:cNvSpPr>
              <p:nvPr>
                <p:ph idx="1"/>
              </p:nvPr>
            </p:nvSpPr>
            <p:spPr/>
            <p:txBody>
              <a:bodyPr/>
              <a:lstStyle/>
              <a:p>
                <a:r>
                  <a:rPr lang="en-US" dirty="0"/>
                  <a:t>Now impose a binding ceiling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oMath>
                </a14:m>
                <a:r>
                  <a:rPr lang="en-US" dirty="0"/>
                  <a:t> . All units sell at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oMath>
                </a14:m>
                <a:r>
                  <a:rPr lang="en-US" dirty="0"/>
                  <a:t>, so profit-maximizing suppliers </a:t>
                </a:r>
                <a:r>
                  <a:rPr lang="en-US" b="1" dirty="0"/>
                  <a:t>minimize delivery costs</a:t>
                </a:r>
                <a:r>
                  <a:rPr lang="en-US" dirty="0"/>
                  <a:t>: </a:t>
                </a:r>
              </a:p>
              <a:p>
                <a:pPr marL="89297" indent="0">
                  <a:buNone/>
                </a:pPr>
                <a14:m>
                  <m:oMathPara xmlns:m="http://schemas.openxmlformats.org/officeDocument/2006/math">
                    <m:oMathParaPr>
                      <m:jc m:val="centerGroup"/>
                    </m:oMathParaPr>
                    <m:oMath xmlns:m="http://schemas.openxmlformats.org/officeDocument/2006/math">
                      <m:func>
                        <m:funcPr>
                          <m:ctrlPr>
                            <a:rPr lang="en-US" i="0"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i="0">
                                  <a:latin typeface="Cambria Math" panose="02040503050406030204" pitchFamily="18" charset="0"/>
                                </a:rPr>
                                <m:t>min</m:t>
                              </m:r>
                            </m:e>
                            <m:lim>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ℱ</m:t>
                              </m:r>
                              <m:d>
                                <m:dPr>
                                  <m:ctrlPr>
                                    <a:rPr lang="en-US" i="1">
                                      <a:latin typeface="Cambria Math" panose="02040503050406030204" pitchFamily="18" charset="0"/>
                                    </a:rPr>
                                  </m:ctrlPr>
                                </m:dPr>
                                <m:e>
                                  <m:r>
                                    <a:rPr lang="en-US" i="1">
                                      <a:latin typeface="Cambria Math" panose="02040503050406030204" pitchFamily="18" charset="0"/>
                                    </a:rPr>
                                    <m:t>𝜃</m:t>
                                  </m:r>
                                </m:e>
                              </m:d>
                            </m:lim>
                          </m:limLow>
                        </m:fName>
                        <m:e>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𝜃</m:t>
                              </m:r>
                            </m:e>
                          </m:d>
                        </m:e>
                      </m:func>
                      <m:r>
                        <a:rPr lang="en-US" i="1">
                          <a:latin typeface="Cambria Math" panose="02040503050406030204" pitchFamily="18" charset="0"/>
                        </a:rPr>
                        <m:t>⋅</m:t>
                      </m:r>
                      <m:r>
                        <a:rPr lang="en-US" i="1">
                          <a:latin typeface="Cambria Math" panose="02040503050406030204" pitchFamily="18" charset="0"/>
                        </a:rPr>
                        <m:t>𝑞</m:t>
                      </m:r>
                    </m:oMath>
                  </m:oMathPara>
                </a14:m>
              </a:p>
              <a:p>
                <a:pPr marL="89297" indent="0">
                  <a:buNone/>
                </a:pPr>
                <a:endParaRPr lang="en-US" dirty="0"/>
              </a:p>
              <a:p>
                <a:r>
                  <a:rPr lang="en-US" dirty="0"/>
                  <a:t>This is a </a:t>
                </a:r>
                <a:r>
                  <a:rPr lang="en-US" b="1" dirty="0"/>
                  <a:t>linear program</a:t>
                </a:r>
                <a:r>
                  <a:rPr lang="en-US" dirty="0"/>
                  <a:t>. With generically distinct costs:</a:t>
                </a:r>
              </a:p>
              <a:p>
                <a:pPr lvl="1"/>
                <a:r>
                  <a:rPr lang="en-US" dirty="0"/>
                  <a:t>Markets are filled in order of </a:t>
                </a:r>
                <a:r>
                  <a:rPr lang="en-US" i="1" dirty="0"/>
                  <a:t>increasing cost</a:t>
                </a:r>
              </a:p>
              <a:p>
                <a:pPr lvl="1"/>
                <a:r>
                  <a:rPr lang="en-US" dirty="0"/>
                  <a:t>At most one market is partially filled</a:t>
                </a:r>
              </a:p>
              <a:p>
                <a:pPr lvl="1"/>
                <a:r>
                  <a:rPr lang="en-US" dirty="0"/>
                  <a:t>When two markets have nearly equal costs, an infinitesimal change can </a:t>
                </a:r>
                <a:r>
                  <a:rPr lang="en-US" b="1" dirty="0"/>
                  <a:t>flip the entire allocation</a:t>
                </a:r>
                <a:r>
                  <a:rPr lang="en-US" dirty="0"/>
                  <a:t> </a:t>
                </a:r>
                <a:br>
                  <a:rPr lang="en-US" dirty="0"/>
                </a:br>
                <a:endParaRPr lang="en-US" dirty="0"/>
              </a:p>
              <a:p>
                <a:pPr marL="342900" lvl="1" indent="0" algn="ctr">
                  <a:buNone/>
                </a:pPr>
                <a:r>
                  <a:rPr lang="en-US" sz="3200" dirty="0"/>
                  <a:t>The equilibrium allocation becomes </a:t>
                </a:r>
                <a:r>
                  <a:rPr lang="en-US" sz="3200" b="1" dirty="0"/>
                  <a:t>discontinuous </a:t>
                </a:r>
                <a:r>
                  <a:rPr lang="en-US" sz="3200" dirty="0"/>
                  <a:t>in parameters. </a:t>
                </a:r>
                <a:br>
                  <a:rPr lang="en-US" dirty="0"/>
                </a:br>
                <a:endParaRPr lang="en-US" dirty="0"/>
              </a:p>
            </p:txBody>
          </p:sp>
        </mc:Choice>
        <mc:Fallback>
          <p:sp>
            <p:nvSpPr>
              <p:cNvPr id="3" name="Content Placeholder 2">
                <a:extLst>
                  <a:ext uri="{FF2B5EF4-FFF2-40B4-BE49-F238E27FC236}">
                    <a16:creationId xmlns:a16="http://schemas.microsoft.com/office/drawing/2014/main" id="{473D118C-5BA5-CB41-EA7D-83D3CC61B662}"/>
                  </a:ext>
                </a:extLst>
              </p:cNvPr>
              <p:cNvSpPr>
                <a:spLocks noGrp="1" noRot="1" noChangeAspect="1" noMove="1" noResize="1" noEditPoints="1" noAdjustHandles="1" noChangeArrowheads="1" noChangeShapeType="1" noTextEdit="1"/>
              </p:cNvSpPr>
              <p:nvPr>
                <p:ph idx="1"/>
              </p:nvPr>
            </p:nvSpPr>
            <p:spPr>
              <a:blipFill>
                <a:blip r:embed="rId2"/>
                <a:stretch>
                  <a:fillRect b="-5270"/>
                </a:stretch>
              </a:blipFill>
            </p:spPr>
            <p:txBody>
              <a:bodyPr/>
              <a:lstStyle/>
              <a:p>
                <a:r>
                  <a:rPr lang="en-US">
                    <a:noFill/>
                  </a:rPr>
                  <a:t> </a:t>
                </a:r>
              </a:p>
            </p:txBody>
          </p:sp>
        </mc:Fallback>
      </mc:AlternateContent>
    </p:spTree>
    <p:extLst>
      <p:ext uri="{BB962C8B-B14F-4D97-AF65-F5344CB8AC3E}">
        <p14:creationId xmlns:p14="http://schemas.microsoft.com/office/powerpoint/2010/main" val="72002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45D9-DC47-C7C5-270B-A3EBB2A9EBE2}"/>
              </a:ext>
            </a:extLst>
          </p:cNvPr>
          <p:cNvSpPr>
            <a:spLocks noGrp="1"/>
          </p:cNvSpPr>
          <p:nvPr>
            <p:ph type="title"/>
          </p:nvPr>
        </p:nvSpPr>
        <p:spPr/>
        <p:txBody>
          <a:bodyPr/>
          <a:lstStyle/>
          <a:p>
            <a:r>
              <a:rPr lang="en-US" dirty="0"/>
              <a:t>February 1974: The Oil Crisis</a:t>
            </a:r>
          </a:p>
        </p:txBody>
      </p:sp>
      <p:sp>
        <p:nvSpPr>
          <p:cNvPr id="3" name="Content Placeholder 2">
            <a:extLst>
              <a:ext uri="{FF2B5EF4-FFF2-40B4-BE49-F238E27FC236}">
                <a16:creationId xmlns:a16="http://schemas.microsoft.com/office/drawing/2014/main" id="{AC86671B-05E2-8E4D-71D0-0CE04F72D6CD}"/>
              </a:ext>
            </a:extLst>
          </p:cNvPr>
          <p:cNvSpPr>
            <a:spLocks noGrp="1"/>
          </p:cNvSpPr>
          <p:nvPr>
            <p:ph idx="1"/>
          </p:nvPr>
        </p:nvSpPr>
        <p:spPr>
          <a:xfrm>
            <a:off x="609600" y="1774825"/>
            <a:ext cx="6227428" cy="4625975"/>
          </a:xfrm>
        </p:spPr>
        <p:txBody>
          <a:bodyPr/>
          <a:lstStyle/>
          <a:p>
            <a:r>
              <a:rPr lang="en-US" dirty="0"/>
              <a:t>Aggregate gasoline shortfall: </a:t>
            </a:r>
            <a:r>
              <a:rPr lang="en-US" i="1" dirty="0"/>
              <a:t>≈ </a:t>
            </a:r>
            <a:r>
              <a:rPr lang="en-US" dirty="0"/>
              <a:t>9% nationwide</a:t>
            </a:r>
          </a:p>
          <a:p>
            <a:r>
              <a:rPr lang="en-US" dirty="0"/>
              <a:t>Price controls kept pump prices below market price</a:t>
            </a:r>
          </a:p>
          <a:p>
            <a:pPr marL="308372" lvl="1" indent="0">
              <a:buNone/>
            </a:pPr>
            <a:r>
              <a:rPr lang="en-US" i="1" dirty="0"/>
              <a:t>• </a:t>
            </a:r>
            <a:r>
              <a:rPr lang="en-US" dirty="0"/>
              <a:t>Textbook prediction: each market gets a proportional </a:t>
            </a:r>
            <a:r>
              <a:rPr lang="en-US" i="1" dirty="0"/>
              <a:t>∼ </a:t>
            </a:r>
            <a:r>
              <a:rPr lang="en-US" dirty="0"/>
              <a:t>9% reduction</a:t>
            </a:r>
          </a:p>
          <a:p>
            <a:pPr marL="308372" lvl="1" indent="0">
              <a:buNone/>
            </a:pPr>
            <a:r>
              <a:rPr lang="en-US" i="1" dirty="0"/>
              <a:t>• </a:t>
            </a:r>
            <a:r>
              <a:rPr lang="en-US" dirty="0"/>
              <a:t>Shadow prices equalize; </a:t>
            </a:r>
            <a:r>
              <a:rPr lang="en-US" dirty="0" err="1"/>
              <a:t>Harberger</a:t>
            </a:r>
            <a:r>
              <a:rPr lang="en-US" dirty="0"/>
              <a:t> triangle measures cost </a:t>
            </a:r>
            <a:br>
              <a:rPr lang="en-US" dirty="0"/>
            </a:br>
            <a:endParaRPr lang="en-US" dirty="0"/>
          </a:p>
        </p:txBody>
      </p:sp>
      <p:pic>
        <p:nvPicPr>
          <p:cNvPr id="5" name="Picture 4">
            <a:extLst>
              <a:ext uri="{FF2B5EF4-FFF2-40B4-BE49-F238E27FC236}">
                <a16:creationId xmlns:a16="http://schemas.microsoft.com/office/drawing/2014/main" id="{E337DC38-1F2C-4C76-80EB-6F2B83F086A8}"/>
              </a:ext>
            </a:extLst>
          </p:cNvPr>
          <p:cNvPicPr>
            <a:picLocks noChangeAspect="1"/>
          </p:cNvPicPr>
          <p:nvPr/>
        </p:nvPicPr>
        <p:blipFill>
          <a:blip r:embed="rId2"/>
          <a:stretch>
            <a:fillRect/>
          </a:stretch>
        </p:blipFill>
        <p:spPr>
          <a:xfrm>
            <a:off x="748106" y="4621353"/>
            <a:ext cx="5669472" cy="2081199"/>
          </a:xfrm>
          <a:prstGeom prst="rect">
            <a:avLst/>
          </a:prstGeom>
        </p:spPr>
      </p:pic>
      <p:pic>
        <p:nvPicPr>
          <p:cNvPr id="6" name="Picture 4">
            <a:extLst>
              <a:ext uri="{FF2B5EF4-FFF2-40B4-BE49-F238E27FC236}">
                <a16:creationId xmlns:a16="http://schemas.microsoft.com/office/drawing/2014/main" id="{52B86BCD-8ACD-A7B7-5212-2F85EA091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388" y="1523155"/>
            <a:ext cx="2158520" cy="32822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64DCCB-9613-6B95-089F-ADE3E8EA0F05}"/>
              </a:ext>
            </a:extLst>
          </p:cNvPr>
          <p:cNvSpPr txBox="1"/>
          <p:nvPr/>
        </p:nvSpPr>
        <p:spPr>
          <a:xfrm>
            <a:off x="7431371" y="4919008"/>
            <a:ext cx="4454554" cy="1938992"/>
          </a:xfrm>
          <a:prstGeom prst="rect">
            <a:avLst/>
          </a:prstGeom>
          <a:noFill/>
        </p:spPr>
        <p:txBody>
          <a:bodyPr wrap="square">
            <a:spAutoFit/>
          </a:bodyPr>
          <a:lstStyle/>
          <a:p>
            <a:pPr algn="ctr"/>
            <a:r>
              <a:rPr lang="en-US" sz="2400" i="1" dirty="0">
                <a:latin typeface="Garamond" panose="02020404030301010803" pitchFamily="18" charset="0"/>
              </a:rPr>
              <a:t>“Gasoline was in short supply in major urban areas, but there were more than abundant supplies in rural and vacation areas, where the only shortage was of tourists.”</a:t>
            </a:r>
          </a:p>
        </p:txBody>
      </p:sp>
    </p:spTree>
    <p:extLst>
      <p:ext uri="{BB962C8B-B14F-4D97-AF65-F5344CB8AC3E}">
        <p14:creationId xmlns:p14="http://schemas.microsoft.com/office/powerpoint/2010/main" val="869003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7433-8C8D-8C40-5557-4A8929ECDAB5}"/>
              </a:ext>
            </a:extLst>
          </p:cNvPr>
          <p:cNvSpPr>
            <a:spLocks noGrp="1"/>
          </p:cNvSpPr>
          <p:nvPr>
            <p:ph type="title"/>
          </p:nvPr>
        </p:nvSpPr>
        <p:spPr/>
        <p:txBody>
          <a:bodyPr/>
          <a:lstStyle/>
          <a:p>
            <a:r>
              <a:rPr lang="en-US" dirty="0"/>
              <a:t>The Chaos Theorem</a:t>
            </a:r>
          </a:p>
        </p:txBody>
      </p:sp>
      <p:sp>
        <p:nvSpPr>
          <p:cNvPr id="3" name="Content Placeholder 2">
            <a:extLst>
              <a:ext uri="{FF2B5EF4-FFF2-40B4-BE49-F238E27FC236}">
                <a16:creationId xmlns:a16="http://schemas.microsoft.com/office/drawing/2014/main" id="{63D6DFB8-F116-18F1-1AD0-0857799968BA}"/>
              </a:ext>
            </a:extLst>
          </p:cNvPr>
          <p:cNvSpPr>
            <a:spLocks noGrp="1"/>
          </p:cNvSpPr>
          <p:nvPr>
            <p:ph idx="1"/>
          </p:nvPr>
        </p:nvSpPr>
        <p:spPr/>
        <p:txBody>
          <a:bodyPr/>
          <a:lstStyle/>
          <a:p>
            <a:r>
              <a:rPr lang="en-US" dirty="0"/>
              <a:t>Suppose two adjacent vertex allocations </a:t>
            </a:r>
            <a:r>
              <a:rPr lang="en-US" i="1" dirty="0"/>
              <a:t>v </a:t>
            </a:r>
            <a:r>
              <a:rPr lang="en-US" dirty="0"/>
              <a:t>and </a:t>
            </a:r>
            <a:r>
              <a:rPr lang="en-US" i="1" dirty="0"/>
              <a:t>w </a:t>
            </a:r>
            <a:r>
              <a:rPr lang="en-US" dirty="0"/>
              <a:t>are both optimal at some parameter </a:t>
            </a:r>
            <a:r>
              <a:rPr lang="en-US" i="1" dirty="0"/>
              <a:t>θ∗</a:t>
            </a:r>
            <a:r>
              <a:rPr lang="en-US" dirty="0"/>
              <a:t>. If the welfare difference ∆</a:t>
            </a:r>
            <a:r>
              <a:rPr lang="en-US" i="1" dirty="0"/>
              <a:t>W ̸</a:t>
            </a:r>
            <a:r>
              <a:rPr lang="en-US" dirty="0"/>
              <a:t>= 0 (a generic condition), then for every neighborhood of </a:t>
            </a:r>
            <a:r>
              <a:rPr lang="en-US" i="1" dirty="0"/>
              <a:t>θ∗</a:t>
            </a:r>
            <a:r>
              <a:rPr lang="en-US" dirty="0"/>
              <a:t>:</a:t>
            </a:r>
          </a:p>
          <a:p>
            <a:pPr marL="308372" lvl="1" indent="0">
              <a:buNone/>
            </a:pPr>
            <a:r>
              <a:rPr lang="en-US" dirty="0"/>
              <a:t>1. The optimal allocation </a:t>
            </a:r>
            <a:r>
              <a:rPr lang="en-US" b="1" dirty="0"/>
              <a:t>jumps discontinuously </a:t>
            </a:r>
            <a:r>
              <a:rPr lang="en-US" dirty="0"/>
              <a:t>between </a:t>
            </a:r>
            <a:r>
              <a:rPr lang="en-US" i="1" dirty="0"/>
              <a:t>v </a:t>
            </a:r>
            <a:r>
              <a:rPr lang="en-US" dirty="0"/>
              <a:t>and </a:t>
            </a:r>
            <a:r>
              <a:rPr lang="en-US" i="1" dirty="0"/>
              <a:t>w</a:t>
            </a:r>
          </a:p>
          <a:p>
            <a:pPr marL="308372" lvl="1" indent="0">
              <a:buNone/>
            </a:pPr>
            <a:r>
              <a:rPr lang="en-US" dirty="0"/>
              <a:t>2. Welfare jumps by +</a:t>
            </a:r>
            <a:r>
              <a:rPr lang="en-US" i="1" dirty="0"/>
              <a:t>|</a:t>
            </a:r>
            <a:r>
              <a:rPr lang="en-US" dirty="0"/>
              <a:t>∆</a:t>
            </a:r>
            <a:r>
              <a:rPr lang="en-US" i="1" dirty="0"/>
              <a:t>W| </a:t>
            </a:r>
            <a:r>
              <a:rPr lang="en-US" dirty="0"/>
              <a:t>along one path and </a:t>
            </a:r>
            <a:r>
              <a:rPr lang="en-US" i="1" dirty="0"/>
              <a:t>-|</a:t>
            </a:r>
            <a:r>
              <a:rPr lang="en-US" dirty="0"/>
              <a:t>∆</a:t>
            </a:r>
            <a:r>
              <a:rPr lang="en-US" i="1" dirty="0"/>
              <a:t>W| </a:t>
            </a:r>
            <a:r>
              <a:rPr lang="en-US" dirty="0"/>
              <a:t>along another</a:t>
            </a:r>
          </a:p>
          <a:p>
            <a:r>
              <a:rPr lang="en-US" dirty="0"/>
              <a:t>Welfare is </a:t>
            </a:r>
            <a:r>
              <a:rPr lang="en-US" b="1" dirty="0"/>
              <a:t>not locally monotone</a:t>
            </a:r>
            <a:r>
              <a:rPr lang="en-US" dirty="0"/>
              <a:t>: arbitrarily small perturbations can move welfare up or down by discrete amounts.</a:t>
            </a:r>
          </a:p>
          <a:p>
            <a:pPr marL="89297" indent="0">
              <a:buNone/>
            </a:pPr>
            <a:endParaRPr lang="en-US" dirty="0"/>
          </a:p>
          <a:p>
            <a:r>
              <a:rPr lang="en-US" dirty="0"/>
              <a:t>A pipeline repair, a regulatory tweak, a refinery outage—</a:t>
            </a:r>
            <a:r>
              <a:rPr lang="en-US" i="1" dirty="0"/>
              <a:t>any </a:t>
            </a:r>
            <a:r>
              <a:rPr lang="en-US" dirty="0"/>
              <a:t>small change in relative costs can flip the entire allocation, with potentially catastrophic welfare consequences.</a:t>
            </a:r>
            <a:br>
              <a:rPr lang="en-US" dirty="0"/>
            </a:br>
            <a:endParaRPr lang="en-US" dirty="0"/>
          </a:p>
        </p:txBody>
      </p:sp>
    </p:spTree>
    <p:extLst>
      <p:ext uri="{BB962C8B-B14F-4D97-AF65-F5344CB8AC3E}">
        <p14:creationId xmlns:p14="http://schemas.microsoft.com/office/powerpoint/2010/main" val="310828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2E43-FEF7-5C32-41FB-BA735DE2A002}"/>
              </a:ext>
            </a:extLst>
          </p:cNvPr>
          <p:cNvSpPr>
            <a:spLocks noGrp="1"/>
          </p:cNvSpPr>
          <p:nvPr>
            <p:ph type="title"/>
          </p:nvPr>
        </p:nvSpPr>
        <p:spPr/>
        <p:txBody>
          <a:bodyPr/>
          <a:lstStyle/>
          <a:p>
            <a:r>
              <a:rPr lang="en-US" dirty="0"/>
              <a:t>The Chaos of Price Controls: Intuition </a:t>
            </a:r>
          </a:p>
        </p:txBody>
      </p:sp>
      <p:sp>
        <p:nvSpPr>
          <p:cNvPr id="7" name="Content Placeholder 6">
            <a:extLst>
              <a:ext uri="{FF2B5EF4-FFF2-40B4-BE49-F238E27FC236}">
                <a16:creationId xmlns:a16="http://schemas.microsoft.com/office/drawing/2014/main" id="{0D1B5786-A3C8-A659-7905-0EA89CD1ABA4}"/>
              </a:ext>
            </a:extLst>
          </p:cNvPr>
          <p:cNvSpPr>
            <a:spLocks noGrp="1"/>
          </p:cNvSpPr>
          <p:nvPr>
            <p:ph idx="1"/>
          </p:nvPr>
        </p:nvSpPr>
        <p:spPr>
          <a:xfrm>
            <a:off x="609600" y="5059324"/>
            <a:ext cx="10972800" cy="1341475"/>
          </a:xfrm>
        </p:spPr>
        <p:txBody>
          <a:bodyPr/>
          <a:lstStyle/>
          <a:p>
            <a:pPr algn="ctr"/>
            <a:r>
              <a:rPr lang="en-US" i="1" dirty="0"/>
              <a:t>Price controls introduce fundamental unpredictability. Allocations become hypersensitive to “nuisance parameters” that would be irrelevant under free markets.</a:t>
            </a:r>
            <a:r>
              <a:rPr lang="en-US" dirty="0"/>
              <a:t> </a:t>
            </a:r>
            <a:br>
              <a:rPr lang="en-US" dirty="0"/>
            </a:br>
            <a:endParaRPr lang="en-US" dirty="0"/>
          </a:p>
        </p:txBody>
      </p:sp>
      <p:pic>
        <p:nvPicPr>
          <p:cNvPr id="9" name="Picture 8">
            <a:extLst>
              <a:ext uri="{FF2B5EF4-FFF2-40B4-BE49-F238E27FC236}">
                <a16:creationId xmlns:a16="http://schemas.microsoft.com/office/drawing/2014/main" id="{717BA4EB-D373-7B91-406E-5C290754B121}"/>
              </a:ext>
            </a:extLst>
          </p:cNvPr>
          <p:cNvPicPr>
            <a:picLocks noChangeAspect="1"/>
          </p:cNvPicPr>
          <p:nvPr/>
        </p:nvPicPr>
        <p:blipFill>
          <a:blip r:embed="rId2"/>
          <a:stretch>
            <a:fillRect/>
          </a:stretch>
        </p:blipFill>
        <p:spPr>
          <a:xfrm>
            <a:off x="0" y="1798674"/>
            <a:ext cx="12192000" cy="3260651"/>
          </a:xfrm>
          <a:prstGeom prst="rect">
            <a:avLst/>
          </a:prstGeom>
        </p:spPr>
      </p:pic>
    </p:spTree>
    <p:extLst>
      <p:ext uri="{BB962C8B-B14F-4D97-AF65-F5344CB8AC3E}">
        <p14:creationId xmlns:p14="http://schemas.microsoft.com/office/powerpoint/2010/main" val="1865483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5F1E-F697-0556-A07B-619BDE1F90F1}"/>
              </a:ext>
            </a:extLst>
          </p:cNvPr>
          <p:cNvSpPr>
            <a:spLocks noGrp="1"/>
          </p:cNvSpPr>
          <p:nvPr>
            <p:ph type="title"/>
          </p:nvPr>
        </p:nvSpPr>
        <p:spPr/>
        <p:txBody>
          <a:bodyPr/>
          <a:lstStyle/>
          <a:p>
            <a:r>
              <a:rPr lang="en-US" dirty="0"/>
              <a:t>The Chaos Theorem: Simulation</a:t>
            </a:r>
          </a:p>
        </p:txBody>
      </p:sp>
      <p:sp>
        <p:nvSpPr>
          <p:cNvPr id="6" name="Content Placeholder 5">
            <a:extLst>
              <a:ext uri="{FF2B5EF4-FFF2-40B4-BE49-F238E27FC236}">
                <a16:creationId xmlns:a16="http://schemas.microsoft.com/office/drawing/2014/main" id="{2EFCC196-F3B7-5B4A-94E5-8BE683F2ED2A}"/>
              </a:ext>
            </a:extLst>
          </p:cNvPr>
          <p:cNvSpPr>
            <a:spLocks noGrp="1"/>
          </p:cNvSpPr>
          <p:nvPr>
            <p:ph idx="1"/>
          </p:nvPr>
        </p:nvSpPr>
        <p:spPr>
          <a:xfrm>
            <a:off x="609600" y="1774825"/>
            <a:ext cx="5212359" cy="4625975"/>
          </a:xfrm>
        </p:spPr>
        <p:txBody>
          <a:bodyPr/>
          <a:lstStyle/>
          <a:p>
            <a:r>
              <a:rPr lang="en-US" dirty="0"/>
              <a:t>We simulate 100 cities on a 10x10 grid. Each city has the same demand but very small, slightly different costs of supply, drawn randomly.</a:t>
            </a:r>
          </a:p>
          <a:p>
            <a:r>
              <a:rPr lang="en-US" dirty="0"/>
              <a:t>Top row shows free market allocations—each with different cost of supply.</a:t>
            </a:r>
          </a:p>
          <a:p>
            <a:r>
              <a:rPr lang="en-US" dirty="0"/>
              <a:t>Bottom row shows allocations under price control with the same cost of supply in the column.</a:t>
            </a:r>
          </a:p>
          <a:p>
            <a:r>
              <a:rPr lang="en-US" dirty="0"/>
              <a:t>Red is served. Yellow is zero allocation. </a:t>
            </a:r>
          </a:p>
        </p:txBody>
      </p:sp>
      <p:pic>
        <p:nvPicPr>
          <p:cNvPr id="5" name="Picture 4">
            <a:extLst>
              <a:ext uri="{FF2B5EF4-FFF2-40B4-BE49-F238E27FC236}">
                <a16:creationId xmlns:a16="http://schemas.microsoft.com/office/drawing/2014/main" id="{2EC439AC-D3CE-42CC-EB71-D08E0712ED35}"/>
              </a:ext>
            </a:extLst>
          </p:cNvPr>
          <p:cNvPicPr>
            <a:picLocks noChangeAspect="1"/>
          </p:cNvPicPr>
          <p:nvPr/>
        </p:nvPicPr>
        <p:blipFill>
          <a:blip r:embed="rId3"/>
          <a:stretch>
            <a:fillRect/>
          </a:stretch>
        </p:blipFill>
        <p:spPr>
          <a:xfrm>
            <a:off x="5821959" y="1595285"/>
            <a:ext cx="5893680" cy="5105170"/>
          </a:xfrm>
          <a:prstGeom prst="rect">
            <a:avLst/>
          </a:prstGeom>
        </p:spPr>
      </p:pic>
    </p:spTree>
    <p:extLst>
      <p:ext uri="{BB962C8B-B14F-4D97-AF65-F5344CB8AC3E}">
        <p14:creationId xmlns:p14="http://schemas.microsoft.com/office/powerpoint/2010/main" val="3798105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B7D93-3A5F-F01D-3DD6-E46031ACF33C}"/>
              </a:ext>
            </a:extLst>
          </p:cNvPr>
          <p:cNvSpPr>
            <a:spLocks noGrp="1"/>
          </p:cNvSpPr>
          <p:nvPr>
            <p:ph type="title"/>
          </p:nvPr>
        </p:nvSpPr>
        <p:spPr/>
        <p:txBody>
          <a:bodyPr/>
          <a:lstStyle/>
          <a:p>
            <a:r>
              <a:rPr lang="en-US" dirty="0"/>
              <a:t>Illustration: 1971-1974 Oil Crisis</a:t>
            </a:r>
          </a:p>
        </p:txBody>
      </p:sp>
      <p:sp>
        <p:nvSpPr>
          <p:cNvPr id="3" name="Content Placeholder 2">
            <a:extLst>
              <a:ext uri="{FF2B5EF4-FFF2-40B4-BE49-F238E27FC236}">
                <a16:creationId xmlns:a16="http://schemas.microsoft.com/office/drawing/2014/main" id="{6AE44084-8368-47AC-BC3D-BAA6BA969B63}"/>
              </a:ext>
            </a:extLst>
          </p:cNvPr>
          <p:cNvSpPr>
            <a:spLocks noGrp="1"/>
          </p:cNvSpPr>
          <p:nvPr>
            <p:ph idx="1"/>
          </p:nvPr>
        </p:nvSpPr>
        <p:spPr/>
        <p:txBody>
          <a:bodyPr/>
          <a:lstStyle/>
          <a:p>
            <a:r>
              <a:rPr lang="en-US" b="1" dirty="0"/>
              <a:t>August 1971: </a:t>
            </a:r>
            <a:r>
              <a:rPr lang="en-US" dirty="0"/>
              <a:t>Nixon freezes all wages and prices/</a:t>
            </a:r>
          </a:p>
          <a:p>
            <a:pPr lvl="1"/>
            <a:r>
              <a:rPr lang="en-US" dirty="0"/>
              <a:t>Petroleum remains under controls even after other prices unfrozen</a:t>
            </a:r>
          </a:p>
          <a:p>
            <a:r>
              <a:rPr lang="en-US" b="1" dirty="0"/>
              <a:t>August 1973: </a:t>
            </a:r>
            <a:r>
              <a:rPr lang="en-US" dirty="0"/>
              <a:t>Special Rule No. 1 — mandatory petroleum controls</a:t>
            </a:r>
          </a:p>
          <a:p>
            <a:r>
              <a:rPr lang="en-US" b="1" dirty="0"/>
              <a:t>October 1973: </a:t>
            </a:r>
            <a:r>
              <a:rPr lang="en-US" dirty="0"/>
              <a:t>Oil Embargo begins; market price triples</a:t>
            </a:r>
          </a:p>
          <a:p>
            <a:pPr lvl="1"/>
            <a:r>
              <a:rPr lang="en-US" dirty="0"/>
              <a:t>Controls + embargo = severe shortages</a:t>
            </a:r>
          </a:p>
          <a:p>
            <a:r>
              <a:rPr lang="en-US" b="1" dirty="0"/>
              <a:t>EPAA (1973): </a:t>
            </a:r>
            <a:r>
              <a:rPr lang="en-US" dirty="0"/>
              <a:t>Allocation system based pro-rata on 1972 levels</a:t>
            </a:r>
          </a:p>
          <a:p>
            <a:pPr lvl="1"/>
            <a:r>
              <a:rPr lang="en-US" dirty="0"/>
              <a:t>If supply falls to 90% of 1972, each buyer gets 90% of 1972 allocation</a:t>
            </a:r>
          </a:p>
          <a:p>
            <a:pPr lvl="1"/>
            <a:r>
              <a:rPr lang="en-US" dirty="0"/>
              <a:t>Plus exceptions for defense, agriculture, essential services…All under a “fair and equitable” guideline </a:t>
            </a:r>
          </a:p>
          <a:p>
            <a:pPr marL="342900" lvl="1" indent="0" algn="ctr">
              <a:buNone/>
            </a:pPr>
            <a:r>
              <a:rPr lang="en-US" sz="2800" dirty="0"/>
              <a:t>Despite pro-rata rules, the outcome was </a:t>
            </a:r>
            <a:r>
              <a:rPr lang="en-US" sz="2800" b="1" dirty="0"/>
              <a:t>extreme dispersion</a:t>
            </a:r>
            <a:r>
              <a:rPr lang="en-US" sz="2800" dirty="0"/>
              <a:t>—exactly what the Chaos Theorem predicts </a:t>
            </a:r>
            <a:br>
              <a:rPr lang="en-US" dirty="0"/>
            </a:br>
            <a:br>
              <a:rPr lang="en-US" dirty="0"/>
            </a:br>
            <a:endParaRPr lang="en-US" dirty="0"/>
          </a:p>
        </p:txBody>
      </p:sp>
    </p:spTree>
    <p:extLst>
      <p:ext uri="{BB962C8B-B14F-4D97-AF65-F5344CB8AC3E}">
        <p14:creationId xmlns:p14="http://schemas.microsoft.com/office/powerpoint/2010/main" val="4074866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12FB-6608-442B-808A-FA14FF985F3F}"/>
              </a:ext>
            </a:extLst>
          </p:cNvPr>
          <p:cNvSpPr>
            <a:spLocks noGrp="1"/>
          </p:cNvSpPr>
          <p:nvPr>
            <p:ph type="title"/>
          </p:nvPr>
        </p:nvSpPr>
        <p:spPr/>
        <p:txBody>
          <a:bodyPr/>
          <a:lstStyle/>
          <a:p>
            <a:r>
              <a:rPr lang="en-US" dirty="0"/>
              <a:t>The Data: AAA Station Surveys, February 1974 </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800774A-927B-A7B7-BAD2-BEC78BC48293}"/>
                  </a:ext>
                </a:extLst>
              </p:cNvPr>
              <p:cNvSpPr>
                <a:spLocks noGrp="1"/>
              </p:cNvSpPr>
              <p:nvPr>
                <p:ph idx="1"/>
              </p:nvPr>
            </p:nvSpPr>
            <p:spPr>
              <a:xfrm>
                <a:off x="609598" y="1774825"/>
                <a:ext cx="6353263" cy="4625975"/>
              </a:xfrm>
            </p:spPr>
            <p:txBody>
              <a:bodyPr/>
              <a:lstStyle/>
              <a:p>
                <a:r>
                  <a:rPr lang="en-US" b="1" dirty="0"/>
                  <a:t>Station-level classification:</a:t>
                </a:r>
              </a:p>
              <a:p>
                <a:r>
                  <a:rPr lang="en-US" dirty="0"/>
                  <a:t>10</a:t>
                </a:r>
                <a:r>
                  <a:rPr lang="en-US" i="1" dirty="0"/>
                  <a:t>.</a:t>
                </a:r>
                <a:r>
                  <a:rPr lang="en-US" dirty="0"/>
                  <a:t>1% of stations: </a:t>
                </a:r>
                <a:r>
                  <a:rPr lang="en-US" b="1" dirty="0"/>
                  <a:t>closed </a:t>
                </a:r>
                <a:r>
                  <a:rPr lang="en-US" dirty="0"/>
                  <a:t>(out of fuel), 27</a:t>
                </a:r>
                <a:r>
                  <a:rPr lang="en-US" i="1" dirty="0"/>
                  <a:t>.</a:t>
                </a:r>
                <a:r>
                  <a:rPr lang="en-US" dirty="0"/>
                  <a:t>8%: </a:t>
                </a:r>
                <a:r>
                  <a:rPr lang="en-US" b="1" dirty="0"/>
                  <a:t>limiting purchases</a:t>
                </a:r>
              </a:p>
              <a:p>
                <a:r>
                  <a:rPr lang="en-US" dirty="0"/>
                  <a:t>62</a:t>
                </a:r>
                <a:r>
                  <a:rPr lang="en-US" i="1" dirty="0"/>
                  <a:t>.</a:t>
                </a:r>
                <a:r>
                  <a:rPr lang="en-US" dirty="0"/>
                  <a:t>1%: operating normally</a:t>
                </a:r>
              </a:p>
              <a:p>
                <a:r>
                  <a:rPr lang="en-US" b="1" dirty="0"/>
                  <a:t>Our aggregation:</a:t>
                </a:r>
              </a:p>
              <a:p>
                <a:r>
                  <a:rPr lang="en-US" dirty="0"/>
                  <a:t>Two markets: </a:t>
                </a:r>
                <a:r>
                  <a:rPr lang="en-US" b="1" dirty="0"/>
                  <a:t>Open </a:t>
                </a:r>
                <a:r>
                  <a:rPr lang="en-US" dirty="0"/>
                  <a:t>(62%) vs. </a:t>
                </a:r>
                <a:r>
                  <a:rPr lang="en-US" b="1" dirty="0"/>
                  <a:t>Closed/Limiting </a:t>
                </a:r>
                <a:r>
                  <a:rPr lang="en-US" dirty="0"/>
                  <a:t>(38%)</a:t>
                </a:r>
              </a:p>
              <a:p>
                <a:r>
                  <a:rPr lang="en-US" dirty="0"/>
                  <a:t>Open stations: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𝑂</m:t>
                        </m:r>
                      </m:sub>
                    </m:sSub>
                  </m:oMath>
                </a14:m>
                <a:r>
                  <a:rPr lang="en-US" i="1" dirty="0"/>
                  <a:t> </a:t>
                </a:r>
                <a:r>
                  <a:rPr lang="en-US" dirty="0"/>
                  <a:t>= 1</a:t>
                </a:r>
                <a:r>
                  <a:rPr lang="en-US" i="1" dirty="0"/>
                  <a:t>.</a:t>
                </a:r>
                <a:r>
                  <a:rPr lang="en-US" dirty="0"/>
                  <a:t>06 (demand at </a:t>
                </a: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𝑝</m:t>
                        </m:r>
                      </m:e>
                    </m:acc>
                  </m:oMath>
                </a14:m>
                <a:r>
                  <a:rPr lang="en-US" dirty="0"/>
                  <a:t>)</a:t>
                </a:r>
              </a:p>
              <a:p>
                <a:r>
                  <a:rPr lang="en-US" dirty="0"/>
                  <a:t>Closed/limiting: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𝑞</m:t>
                        </m:r>
                      </m:e>
                      <m:sub>
                        <m:r>
                          <m:rPr>
                            <m:nor/>
                          </m:rPr>
                          <a:rPr lang="en-US" b="0" i="1" dirty="0" smtClean="0">
                            <a:latin typeface="Cambria Math" panose="02040503050406030204" pitchFamily="18" charset="0"/>
                          </a:rPr>
                          <m:t>c</m:t>
                        </m:r>
                      </m:sub>
                    </m:sSub>
                  </m:oMath>
                </a14:m>
                <a:r>
                  <a:rPr lang="en-US" i="1" dirty="0"/>
                  <a:t> ≈ </a:t>
                </a:r>
                <a:r>
                  <a:rPr lang="en-US" dirty="0"/>
                  <a:t>0</a:t>
                </a:r>
                <a:r>
                  <a:rPr lang="en-US" i="1" dirty="0"/>
                  <a:t>.</a:t>
                </a:r>
                <a:r>
                  <a:rPr lang="en-US" dirty="0"/>
                  <a:t>67 (residual)</a:t>
                </a:r>
              </a:p>
              <a:p>
                <a:r>
                  <a:rPr lang="en-US" dirty="0"/>
                  <a:t>This is the corner-solution structure predicted by the Chaos Theorem </a:t>
                </a:r>
                <a:br>
                  <a:rPr lang="en-US" dirty="0"/>
                </a:br>
                <a:endParaRPr lang="en-US" dirty="0"/>
              </a:p>
              <a:p>
                <a:endParaRPr lang="en-US" dirty="0"/>
              </a:p>
              <a:p>
                <a:endParaRPr lang="en-US" dirty="0"/>
              </a:p>
            </p:txBody>
          </p:sp>
        </mc:Choice>
        <mc:Fallback>
          <p:sp>
            <p:nvSpPr>
              <p:cNvPr id="4" name="Content Placeholder 3">
                <a:extLst>
                  <a:ext uri="{FF2B5EF4-FFF2-40B4-BE49-F238E27FC236}">
                    <a16:creationId xmlns:a16="http://schemas.microsoft.com/office/drawing/2014/main" id="{2800774A-927B-A7B7-BAD2-BEC78BC48293}"/>
                  </a:ext>
                </a:extLst>
              </p:cNvPr>
              <p:cNvSpPr>
                <a:spLocks noGrp="1" noRot="1" noChangeAspect="1" noMove="1" noResize="1" noEditPoints="1" noAdjustHandles="1" noChangeArrowheads="1" noChangeShapeType="1" noTextEdit="1"/>
              </p:cNvSpPr>
              <p:nvPr>
                <p:ph idx="1"/>
              </p:nvPr>
            </p:nvSpPr>
            <p:spPr>
              <a:xfrm>
                <a:off x="609598" y="1774825"/>
                <a:ext cx="6353263" cy="4625975"/>
              </a:xfrm>
              <a:blipFill>
                <a:blip r:embed="rId3"/>
                <a:stretch>
                  <a:fillRect r="-182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A01FBE3E-B3F2-FE51-B4FE-BB53A4882F88}"/>
              </a:ext>
            </a:extLst>
          </p:cNvPr>
          <p:cNvPicPr>
            <a:picLocks noChangeAspect="1"/>
          </p:cNvPicPr>
          <p:nvPr/>
        </p:nvPicPr>
        <p:blipFill>
          <a:blip r:embed="rId4"/>
          <a:stretch>
            <a:fillRect/>
          </a:stretch>
        </p:blipFill>
        <p:spPr>
          <a:xfrm>
            <a:off x="7059563" y="2067583"/>
            <a:ext cx="4522837" cy="3679222"/>
          </a:xfrm>
          <a:prstGeom prst="rect">
            <a:avLst/>
          </a:prstGeom>
        </p:spPr>
      </p:pic>
    </p:spTree>
    <p:extLst>
      <p:ext uri="{BB962C8B-B14F-4D97-AF65-F5344CB8AC3E}">
        <p14:creationId xmlns:p14="http://schemas.microsoft.com/office/powerpoint/2010/main" val="1779175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0205-131E-8D77-25F1-01D9036F1DAA}"/>
              </a:ext>
            </a:extLst>
          </p:cNvPr>
          <p:cNvSpPr>
            <a:spLocks noGrp="1"/>
          </p:cNvSpPr>
          <p:nvPr>
            <p:ph type="title"/>
          </p:nvPr>
        </p:nvSpPr>
        <p:spPr/>
        <p:txBody>
          <a:bodyPr/>
          <a:lstStyle/>
          <a:p>
            <a:r>
              <a:rPr lang="en-US" dirty="0"/>
              <a:t>The Identification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6AD800-A9A2-BBAA-0A7F-0AB9FCE10E9B}"/>
                  </a:ext>
                </a:extLst>
              </p:cNvPr>
              <p:cNvSpPr>
                <a:spLocks noGrp="1"/>
              </p:cNvSpPr>
              <p:nvPr>
                <p:ph idx="1"/>
              </p:nvPr>
            </p:nvSpPr>
            <p:spPr/>
            <p:txBody>
              <a:bodyPr>
                <a:normAutofit fontScale="92500" lnSpcReduction="10000"/>
              </a:bodyPr>
              <a:lstStyle/>
              <a:p>
                <a:r>
                  <a:rPr lang="en-US" dirty="0"/>
                  <a:t>Chaos Theorem </a:t>
                </a:r>
                <a:r>
                  <a:rPr lang="en-US" i="1" dirty="0"/>
                  <a:t>⇒ </a:t>
                </a:r>
                <a:r>
                  <a:rPr lang="en-US" dirty="0"/>
                  <a:t>expect </a:t>
                </a:r>
                <a:r>
                  <a:rPr lang="en-US" b="1" dirty="0"/>
                  <a:t>corner allocations</a:t>
                </a:r>
                <a:r>
                  <a:rPr lang="en-US" dirty="0"/>
                  <a:t>—far from market equilibria</a:t>
                </a:r>
              </a:p>
              <a:p>
                <a:r>
                  <a:rPr lang="en-US" dirty="0"/>
                  <a:t>Welfare depends on values at these extreme quantities</a:t>
                </a:r>
              </a:p>
              <a:p>
                <a:r>
                  <a:rPr lang="en-US" dirty="0"/>
                  <a:t>But demand is identified only </a:t>
                </a:r>
                <a:r>
                  <a:rPr lang="en-US" i="1" dirty="0"/>
                  <a:t>locally</a:t>
                </a:r>
                <a:r>
                  <a:rPr lang="en-US" dirty="0"/>
                  <a:t>, near equilibrium</a:t>
                </a:r>
              </a:p>
              <a:p>
                <a:r>
                  <a:rPr lang="en-US" dirty="0"/>
                  <a:t>Conventional approach: choose a functional form and do sensitivity analysis.</a:t>
                </a:r>
              </a:p>
              <a:p>
                <a:pPr lvl="1"/>
                <a:r>
                  <a:rPr lang="en-US" dirty="0"/>
                  <a:t>CES utility, for example, value of marginal unit goes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as </a:t>
                </a:r>
                <a14:m>
                  <m:oMath xmlns:m="http://schemas.openxmlformats.org/officeDocument/2006/math">
                    <m:r>
                      <m:rPr>
                        <m:sty m:val="p"/>
                      </m:rPr>
                      <a:rPr lang="en-US" b="0" i="1" smtClean="0">
                        <a:latin typeface="Cambria Math" panose="02040503050406030204" pitchFamily="18" charset="0"/>
                      </a:rPr>
                      <m:t>q</m:t>
                    </m:r>
                    <m:r>
                      <a:rPr lang="en-US" b="0" i="1" smtClean="0">
                        <a:latin typeface="Cambria Math" panose="02040503050406030204" pitchFamily="18" charset="0"/>
                        <a:ea typeface="Cambria Math" panose="02040503050406030204" pitchFamily="18" charset="0"/>
                      </a:rPr>
                      <m:t>→0</m:t>
                    </m:r>
                  </m:oMath>
                </a14:m>
                <a:r>
                  <a:rPr lang="en-US" dirty="0"/>
                  <a:t>. But the marginal units have a big effect on welfare.</a:t>
                </a:r>
              </a:p>
              <a:p>
                <a:r>
                  <a:rPr lang="en-US" b="1" dirty="0"/>
                  <a:t>Robust Bounds</a:t>
                </a:r>
              </a:p>
              <a:p>
                <a:r>
                  <a:rPr lang="en-US" dirty="0"/>
                  <a:t>Given what we actually observe (a split of total quantity across markets) and minimal knowledge about demand curvature, how big could the welfare loss from misallocation be? And how small could it be?</a:t>
                </a:r>
              </a:p>
              <a:p>
                <a:r>
                  <a:rPr lang="en-US" dirty="0"/>
                  <a:t>In theory this is a very complicated problem because we are asking to find the worst and best case </a:t>
                </a:r>
                <a:r>
                  <a:rPr lang="en-US" i="1" dirty="0"/>
                  <a:t>functions</a:t>
                </a:r>
                <a:r>
                  <a:rPr lang="en-US" dirty="0"/>
                  <a:t> across </a:t>
                </a:r>
                <a:r>
                  <a:rPr lang="en-US" i="1" dirty="0"/>
                  <a:t>all possible functions</a:t>
                </a:r>
                <a:r>
                  <a:rPr lang="en-US" dirty="0"/>
                  <a:t>. </a:t>
                </a:r>
              </a:p>
              <a:p>
                <a:r>
                  <a:rPr lang="en-US" dirty="0"/>
                  <a:t>Some clever math simplifies.</a:t>
                </a:r>
                <a:br>
                  <a:rPr lang="en-US" dirty="0"/>
                </a:br>
                <a:endParaRPr lang="en-US" dirty="0"/>
              </a:p>
            </p:txBody>
          </p:sp>
        </mc:Choice>
        <mc:Fallback>
          <p:sp>
            <p:nvSpPr>
              <p:cNvPr id="3" name="Content Placeholder 2">
                <a:extLst>
                  <a:ext uri="{FF2B5EF4-FFF2-40B4-BE49-F238E27FC236}">
                    <a16:creationId xmlns:a16="http://schemas.microsoft.com/office/drawing/2014/main" id="{4B6AD800-A9A2-BBAA-0A7F-0AB9FCE10E9B}"/>
                  </a:ext>
                </a:extLst>
              </p:cNvPr>
              <p:cNvSpPr>
                <a:spLocks noGrp="1" noRot="1" noChangeAspect="1" noMove="1" noResize="1" noEditPoints="1" noAdjustHandles="1" noChangeArrowheads="1" noChangeShapeType="1" noTextEdit="1"/>
              </p:cNvSpPr>
              <p:nvPr>
                <p:ph idx="1"/>
              </p:nvPr>
            </p:nvSpPr>
            <p:spPr>
              <a:blipFill>
                <a:blip r:embed="rId2"/>
                <a:stretch>
                  <a:fillRect t="-922" r="-722"/>
                </a:stretch>
              </a:blipFill>
            </p:spPr>
            <p:txBody>
              <a:bodyPr/>
              <a:lstStyle/>
              <a:p>
                <a:r>
                  <a:rPr lang="en-US">
                    <a:noFill/>
                  </a:rPr>
                  <a:t> </a:t>
                </a:r>
              </a:p>
            </p:txBody>
          </p:sp>
        </mc:Fallback>
      </mc:AlternateContent>
    </p:spTree>
    <p:extLst>
      <p:ext uri="{BB962C8B-B14F-4D97-AF65-F5344CB8AC3E}">
        <p14:creationId xmlns:p14="http://schemas.microsoft.com/office/powerpoint/2010/main" val="513114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CD74-45CC-C1BE-3211-BFDD0FD97C60}"/>
              </a:ext>
            </a:extLst>
          </p:cNvPr>
          <p:cNvSpPr>
            <a:spLocks noGrp="1"/>
          </p:cNvSpPr>
          <p:nvPr>
            <p:ph type="title"/>
          </p:nvPr>
        </p:nvSpPr>
        <p:spPr/>
        <p:txBody>
          <a:bodyPr/>
          <a:lstStyle/>
          <a:p>
            <a:r>
              <a:rPr lang="en-US" dirty="0"/>
              <a:t>The Chaos Mechanism in General</a:t>
            </a:r>
          </a:p>
        </p:txBody>
      </p:sp>
      <p:sp>
        <p:nvSpPr>
          <p:cNvPr id="3" name="Content Placeholder 2">
            <a:extLst>
              <a:ext uri="{FF2B5EF4-FFF2-40B4-BE49-F238E27FC236}">
                <a16:creationId xmlns:a16="http://schemas.microsoft.com/office/drawing/2014/main" id="{3413A19C-387A-4CCF-216C-F4B265041629}"/>
              </a:ext>
            </a:extLst>
          </p:cNvPr>
          <p:cNvSpPr>
            <a:spLocks noGrp="1"/>
          </p:cNvSpPr>
          <p:nvPr>
            <p:ph idx="1"/>
          </p:nvPr>
        </p:nvSpPr>
        <p:spPr/>
        <p:txBody>
          <a:bodyPr/>
          <a:lstStyle/>
          <a:p>
            <a:r>
              <a:rPr lang="en-US" b="1" dirty="0"/>
              <a:t>Product-mix misallocation:</a:t>
            </a:r>
          </a:p>
          <a:p>
            <a:pPr lvl="1"/>
            <a:r>
              <a:rPr lang="en-US" dirty="0"/>
              <a:t>A barrel of crude </a:t>
            </a:r>
            <a:r>
              <a:rPr lang="en-US" i="1" dirty="0"/>
              <a:t>→ </a:t>
            </a:r>
            <a:r>
              <a:rPr lang="en-US" dirty="0"/>
              <a:t>gasoline, diesel, heating oil, jet fuel…</a:t>
            </a:r>
          </a:p>
          <a:p>
            <a:pPr lvl="1"/>
            <a:r>
              <a:rPr lang="en-US" dirty="0"/>
              <a:t>Controlled prices + small cost wedges</a:t>
            </a:r>
            <a:r>
              <a:rPr lang="en-US" i="1" dirty="0"/>
              <a:t>→ </a:t>
            </a:r>
            <a:r>
              <a:rPr lang="en-US" dirty="0"/>
              <a:t>large shifts in fuel mix</a:t>
            </a:r>
          </a:p>
          <a:p>
            <a:pPr lvl="1"/>
            <a:r>
              <a:rPr lang="en-US" dirty="0"/>
              <a:t>Shortages rotated unpredictably across fuels gasoline one week, propane the next, diesel after that...</a:t>
            </a:r>
          </a:p>
          <a:p>
            <a:r>
              <a:rPr lang="en-US" b="1" dirty="0"/>
              <a:t>Temporal misallocation:</a:t>
            </a:r>
          </a:p>
          <a:p>
            <a:pPr lvl="1"/>
            <a:r>
              <a:rPr lang="en-US" dirty="0"/>
              <a:t>Heating oil prices frozen at </a:t>
            </a:r>
            <a:r>
              <a:rPr lang="en-US" i="1" dirty="0"/>
              <a:t>summer 1971 </a:t>
            </a:r>
            <a:r>
              <a:rPr lang="en-US" dirty="0"/>
              <a:t>levels</a:t>
            </a:r>
          </a:p>
          <a:p>
            <a:pPr lvl="1"/>
            <a:r>
              <a:rPr lang="en-US" dirty="0"/>
              <a:t>Weakened incentives to store for winter</a:t>
            </a:r>
          </a:p>
          <a:p>
            <a:pPr lvl="1"/>
            <a:r>
              <a:rPr lang="en-US" dirty="0"/>
              <a:t>Winter shortages, school closures</a:t>
            </a:r>
          </a:p>
          <a:p>
            <a:pPr lvl="1"/>
            <a:r>
              <a:rPr lang="en-US" dirty="0"/>
              <a:t>“Freezing prices led to freezing people” </a:t>
            </a:r>
          </a:p>
          <a:p>
            <a:pPr marL="342900" lvl="1" indent="0" algn="ctr">
              <a:buNone/>
            </a:pPr>
            <a:r>
              <a:rPr lang="en-US" sz="2800" i="1" dirty="0"/>
              <a:t>Phases 3 and 3A have created price anomalies that frequently prevent the movement of products in proper directions. </a:t>
            </a:r>
            <a:r>
              <a:rPr lang="en-US" sz="2800" dirty="0"/>
              <a:t>— </a:t>
            </a:r>
            <a:r>
              <a:rPr lang="en-US" sz="2000" dirty="0"/>
              <a:t>1973 Congressional testimony </a:t>
            </a:r>
            <a:br>
              <a:rPr lang="en-US" dirty="0"/>
            </a:br>
            <a:endParaRPr lang="en-US" dirty="0"/>
          </a:p>
        </p:txBody>
      </p:sp>
    </p:spTree>
    <p:extLst>
      <p:ext uri="{BB962C8B-B14F-4D97-AF65-F5344CB8AC3E}">
        <p14:creationId xmlns:p14="http://schemas.microsoft.com/office/powerpoint/2010/main" val="3219891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E803C-6198-B066-6ABA-25F15B3883B7}"/>
              </a:ext>
            </a:extLst>
          </p:cNvPr>
          <p:cNvSpPr>
            <a:spLocks noGrp="1"/>
          </p:cNvSpPr>
          <p:nvPr>
            <p:ph type="title"/>
          </p:nvPr>
        </p:nvSpPr>
        <p:spPr/>
        <p:txBody>
          <a:bodyPr/>
          <a:lstStyle/>
          <a:p>
            <a:r>
              <a:rPr lang="en-US" dirty="0"/>
              <a:t>The Chaos Mechanism: The Baby Chicks</a:t>
            </a:r>
          </a:p>
        </p:txBody>
      </p:sp>
      <p:sp>
        <p:nvSpPr>
          <p:cNvPr id="7" name="Content Placeholder 6">
            <a:extLst>
              <a:ext uri="{FF2B5EF4-FFF2-40B4-BE49-F238E27FC236}">
                <a16:creationId xmlns:a16="http://schemas.microsoft.com/office/drawing/2014/main" id="{A97EFC28-1496-26B3-24C9-F67B472F3C3A}"/>
              </a:ext>
            </a:extLst>
          </p:cNvPr>
          <p:cNvSpPr>
            <a:spLocks noGrp="1"/>
          </p:cNvSpPr>
          <p:nvPr>
            <p:ph idx="1"/>
          </p:nvPr>
        </p:nvSpPr>
        <p:spPr>
          <a:xfrm>
            <a:off x="609599" y="1774825"/>
            <a:ext cx="7376719" cy="4625975"/>
          </a:xfrm>
        </p:spPr>
        <p:txBody>
          <a:bodyPr/>
          <a:lstStyle/>
          <a:p>
            <a:r>
              <a:rPr lang="en-US" dirty="0"/>
              <a:t>In summer 1973, chicken farmers </a:t>
            </a:r>
            <a:r>
              <a:rPr lang="en-US" b="1" dirty="0"/>
              <a:t>gassed, drowned, and suffocated roughly one million baby chicks</a:t>
            </a:r>
            <a:r>
              <a:rPr lang="en-US" dirty="0"/>
              <a:t>. </a:t>
            </a:r>
            <a:r>
              <a:rPr lang="en-US" b="1" dirty="0"/>
              <a:t>The mechanism:</a:t>
            </a:r>
          </a:p>
          <a:p>
            <a:r>
              <a:rPr lang="en-US" dirty="0"/>
              <a:t>Retail chicken prices: </a:t>
            </a:r>
            <a:r>
              <a:rPr lang="en-US" b="1" dirty="0"/>
              <a:t>controlled</a:t>
            </a:r>
          </a:p>
          <a:p>
            <a:r>
              <a:rPr lang="en-US" dirty="0"/>
              <a:t>Feed costs: </a:t>
            </a:r>
            <a:r>
              <a:rPr lang="en-US" i="1" dirty="0"/>
              <a:t>not controlled</a:t>
            </a:r>
          </a:p>
          <a:p>
            <a:r>
              <a:rPr lang="en-US" dirty="0"/>
              <a:t>Revenue capped along the grow-out path</a:t>
            </a:r>
          </a:p>
          <a:p>
            <a:r>
              <a:rPr lang="en-US" dirty="0"/>
              <a:t>Small feed-cost increases </a:t>
            </a:r>
            <a:r>
              <a:rPr lang="en-US" i="1" dirty="0"/>
              <a:t>→ </a:t>
            </a:r>
            <a:r>
              <a:rPr lang="en-US" dirty="0"/>
              <a:t>abandon “raise chicks” segment entirely.</a:t>
            </a:r>
          </a:p>
          <a:p>
            <a:r>
              <a:rPr lang="en-US" dirty="0"/>
              <a:t>Similar story with cows, and pigs. Cull now when future price&lt;current price.</a:t>
            </a:r>
          </a:p>
          <a:p>
            <a:r>
              <a:rPr lang="en-US" dirty="0">
                <a:highlight>
                  <a:srgbClr val="FF0000"/>
                </a:highlight>
              </a:rPr>
              <a:t>Corner Solution</a:t>
            </a:r>
            <a:r>
              <a:rPr lang="en-US" dirty="0"/>
              <a:t>: Small cost wedges-&gt;vertex; all supply to “now” zero to “later”</a:t>
            </a:r>
            <a:br>
              <a:rPr lang="en-US" dirty="0"/>
            </a:br>
            <a:endParaRPr lang="en-US" dirty="0"/>
          </a:p>
        </p:txBody>
      </p:sp>
      <p:pic>
        <p:nvPicPr>
          <p:cNvPr id="9" name="Picture 8">
            <a:extLst>
              <a:ext uri="{FF2B5EF4-FFF2-40B4-BE49-F238E27FC236}">
                <a16:creationId xmlns:a16="http://schemas.microsoft.com/office/drawing/2014/main" id="{E95CFB27-0D9B-3DDA-3371-48ABF52AA13A}"/>
              </a:ext>
            </a:extLst>
          </p:cNvPr>
          <p:cNvPicPr>
            <a:picLocks noChangeAspect="1"/>
          </p:cNvPicPr>
          <p:nvPr/>
        </p:nvPicPr>
        <p:blipFill>
          <a:blip r:embed="rId2"/>
          <a:stretch>
            <a:fillRect/>
          </a:stretch>
        </p:blipFill>
        <p:spPr>
          <a:xfrm>
            <a:off x="8170876" y="2105285"/>
            <a:ext cx="3748761" cy="2647430"/>
          </a:xfrm>
          <a:prstGeom prst="rect">
            <a:avLst/>
          </a:prstGeom>
        </p:spPr>
      </p:pic>
      <p:sp>
        <p:nvSpPr>
          <p:cNvPr id="11" name="TextBox 10">
            <a:extLst>
              <a:ext uri="{FF2B5EF4-FFF2-40B4-BE49-F238E27FC236}">
                <a16:creationId xmlns:a16="http://schemas.microsoft.com/office/drawing/2014/main" id="{3C47FAB2-A86A-C88E-6A1D-F85D14C1AE51}"/>
              </a:ext>
            </a:extLst>
          </p:cNvPr>
          <p:cNvSpPr txBox="1"/>
          <p:nvPr/>
        </p:nvSpPr>
        <p:spPr>
          <a:xfrm>
            <a:off x="8170876" y="4994197"/>
            <a:ext cx="3748762" cy="923330"/>
          </a:xfrm>
          <a:prstGeom prst="rect">
            <a:avLst/>
          </a:prstGeom>
          <a:noFill/>
        </p:spPr>
        <p:txBody>
          <a:bodyPr wrap="square">
            <a:spAutoFit/>
          </a:bodyPr>
          <a:lstStyle/>
          <a:p>
            <a:pPr algn="ctr"/>
            <a:r>
              <a:rPr lang="en-US" i="1" dirty="0">
                <a:latin typeface="Garamond" panose="02020404030301010803" pitchFamily="18" charset="0"/>
              </a:rPr>
              <a:t>“It’s cheaper to drown ’</a:t>
            </a:r>
            <a:r>
              <a:rPr lang="en-US" i="1" dirty="0" err="1">
                <a:latin typeface="Garamond" panose="02020404030301010803" pitchFamily="18" charset="0"/>
              </a:rPr>
              <a:t>em</a:t>
            </a:r>
            <a:r>
              <a:rPr lang="en-US" i="1" dirty="0">
                <a:latin typeface="Garamond" panose="02020404030301010803" pitchFamily="18" charset="0"/>
              </a:rPr>
              <a:t> than to put ’</a:t>
            </a:r>
            <a:r>
              <a:rPr lang="en-US" i="1" dirty="0" err="1">
                <a:latin typeface="Garamond" panose="02020404030301010803" pitchFamily="18" charset="0"/>
              </a:rPr>
              <a:t>em</a:t>
            </a:r>
            <a:r>
              <a:rPr lang="en-US" i="1" dirty="0">
                <a:latin typeface="Garamond" panose="02020404030301010803" pitchFamily="18" charset="0"/>
              </a:rPr>
              <a:t> down and raise ’</a:t>
            </a:r>
            <a:r>
              <a:rPr lang="en-US" i="1" dirty="0" err="1">
                <a:latin typeface="Garamond" panose="02020404030301010803" pitchFamily="18" charset="0"/>
              </a:rPr>
              <a:t>em</a:t>
            </a:r>
            <a:r>
              <a:rPr lang="en-US" i="1" dirty="0">
                <a:latin typeface="Garamond" panose="02020404030301010803" pitchFamily="18" charset="0"/>
              </a:rPr>
              <a:t>.”</a:t>
            </a:r>
          </a:p>
          <a:p>
            <a:pPr algn="ctr"/>
            <a:r>
              <a:rPr lang="en-US" dirty="0">
                <a:latin typeface="Garamond" panose="02020404030301010803" pitchFamily="18" charset="0"/>
              </a:rPr>
              <a:t>— AP, 1973 </a:t>
            </a:r>
          </a:p>
        </p:txBody>
      </p:sp>
    </p:spTree>
    <p:extLst>
      <p:ext uri="{BB962C8B-B14F-4D97-AF65-F5344CB8AC3E}">
        <p14:creationId xmlns:p14="http://schemas.microsoft.com/office/powerpoint/2010/main" val="401073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4EB73-22E0-E221-B131-4C5C2CDA776E}"/>
              </a:ext>
            </a:extLst>
          </p:cNvPr>
          <p:cNvSpPr>
            <a:spLocks noGrp="1"/>
          </p:cNvSpPr>
          <p:nvPr>
            <p:ph type="title"/>
          </p:nvPr>
        </p:nvSpPr>
        <p:spPr/>
        <p:txBody>
          <a:bodyPr/>
          <a:lstStyle/>
          <a:p>
            <a:r>
              <a:rPr lang="en-US" dirty="0"/>
              <a:t>Supply-Chain Breaking</a:t>
            </a:r>
          </a:p>
        </p:txBody>
      </p:sp>
      <p:sp>
        <p:nvSpPr>
          <p:cNvPr id="3" name="Content Placeholder 2">
            <a:extLst>
              <a:ext uri="{FF2B5EF4-FFF2-40B4-BE49-F238E27FC236}">
                <a16:creationId xmlns:a16="http://schemas.microsoft.com/office/drawing/2014/main" id="{89E8B51A-208F-225D-3B5B-DFABD6ED02A9}"/>
              </a:ext>
            </a:extLst>
          </p:cNvPr>
          <p:cNvSpPr>
            <a:spLocks noGrp="1"/>
          </p:cNvSpPr>
          <p:nvPr>
            <p:ph idx="1"/>
          </p:nvPr>
        </p:nvSpPr>
        <p:spPr/>
        <p:txBody>
          <a:bodyPr/>
          <a:lstStyle/>
          <a:p>
            <a:r>
              <a:rPr lang="en-US" dirty="0"/>
              <a:t>Allocation rules designated priority end uses</a:t>
            </a:r>
          </a:p>
          <a:p>
            <a:r>
              <a:rPr lang="en-US" dirty="0"/>
              <a:t>But policymakers </a:t>
            </a:r>
            <a:r>
              <a:rPr lang="en-US" b="1" dirty="0"/>
              <a:t>rarely understood full input–output linkages</a:t>
            </a:r>
          </a:p>
          <a:p>
            <a:r>
              <a:rPr lang="en-US" b="1" dirty="0"/>
              <a:t>Example: Propane </a:t>
            </a:r>
            <a:r>
              <a:rPr lang="en-US" i="1" dirty="0"/>
              <a:t>→ </a:t>
            </a:r>
            <a:r>
              <a:rPr lang="en-US" b="1" dirty="0"/>
              <a:t>plastic pipe </a:t>
            </a:r>
            <a:r>
              <a:rPr lang="en-US" i="1" dirty="0"/>
              <a:t>→ </a:t>
            </a:r>
            <a:r>
              <a:rPr lang="en-US" b="1" dirty="0"/>
              <a:t>oil wells</a:t>
            </a:r>
          </a:p>
          <a:p>
            <a:r>
              <a:rPr lang="en-US" dirty="0"/>
              <a:t>Oil production was prioritized</a:t>
            </a:r>
          </a:p>
          <a:p>
            <a:r>
              <a:rPr lang="en-US" dirty="0"/>
              <a:t>Propane: essential for plastic piping used in oil extraction</a:t>
            </a:r>
          </a:p>
          <a:p>
            <a:r>
              <a:rPr lang="en-US" dirty="0"/>
              <a:t>Plastics industry initially </a:t>
            </a:r>
            <a:r>
              <a:rPr lang="en-US" i="1" dirty="0"/>
              <a:t>lacked </a:t>
            </a:r>
            <a:r>
              <a:rPr lang="en-US" dirty="0"/>
              <a:t>priority designation and propane price was frozen. High-value demanders could not out-bid low value demanders. Suppliers sent propane anywhere costs of transport were low.</a:t>
            </a:r>
          </a:p>
          <a:p>
            <a:r>
              <a:rPr lang="en-US" dirty="0"/>
              <a:t>Result: Pipe shortages disrupted the very oil production that policy sought to protect </a:t>
            </a:r>
            <a:br>
              <a:rPr lang="en-US" dirty="0"/>
            </a:br>
            <a:br>
              <a:rPr lang="en-US" dirty="0"/>
            </a:br>
            <a:endParaRPr lang="en-US" dirty="0"/>
          </a:p>
        </p:txBody>
      </p:sp>
    </p:spTree>
    <p:extLst>
      <p:ext uri="{BB962C8B-B14F-4D97-AF65-F5344CB8AC3E}">
        <p14:creationId xmlns:p14="http://schemas.microsoft.com/office/powerpoint/2010/main" val="121310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E7C4-14DC-AFA5-65BB-77D5E2698CFE}"/>
              </a:ext>
            </a:extLst>
          </p:cNvPr>
          <p:cNvSpPr>
            <a:spLocks noGrp="1"/>
          </p:cNvSpPr>
          <p:nvPr>
            <p:ph type="title"/>
          </p:nvPr>
        </p:nvSpPr>
        <p:spPr/>
        <p:txBody>
          <a:bodyPr/>
          <a:lstStyle/>
          <a:p>
            <a:r>
              <a:rPr lang="en-US" dirty="0"/>
              <a:t>Political Economy</a:t>
            </a:r>
          </a:p>
        </p:txBody>
      </p:sp>
      <p:sp>
        <p:nvSpPr>
          <p:cNvPr id="3" name="Content Placeholder 2">
            <a:extLst>
              <a:ext uri="{FF2B5EF4-FFF2-40B4-BE49-F238E27FC236}">
                <a16:creationId xmlns:a16="http://schemas.microsoft.com/office/drawing/2014/main" id="{006CE2B8-3F91-174D-AD0E-5A6A599EA4D9}"/>
              </a:ext>
            </a:extLst>
          </p:cNvPr>
          <p:cNvSpPr>
            <a:spLocks noGrp="1"/>
          </p:cNvSpPr>
          <p:nvPr>
            <p:ph idx="1"/>
          </p:nvPr>
        </p:nvSpPr>
        <p:spPr/>
        <p:txBody>
          <a:bodyPr/>
          <a:lstStyle/>
          <a:p>
            <a:r>
              <a:rPr lang="en-US" dirty="0"/>
              <a:t>Once prices can’t do their job, “the market” delivers </a:t>
            </a:r>
            <a:r>
              <a:rPr lang="en-US" b="1" dirty="0"/>
              <a:t>corner outcomes with no welfare ordering</a:t>
            </a:r>
            <a:r>
              <a:rPr lang="en-US" dirty="0"/>
              <a:t>. </a:t>
            </a:r>
          </a:p>
          <a:p>
            <a:r>
              <a:rPr lang="en-US" dirty="0"/>
              <a:t>Thus, it would not be surprising if mandated allocation could outperform the allocation under price controls. </a:t>
            </a:r>
          </a:p>
          <a:p>
            <a:r>
              <a:rPr lang="en-US" dirty="0"/>
              <a:t>Thus:</a:t>
            </a:r>
          </a:p>
          <a:p>
            <a:endParaRPr lang="en-US" dirty="0"/>
          </a:p>
          <a:p>
            <a:pPr marL="89297" indent="0">
              <a:buNone/>
            </a:pPr>
            <a:r>
              <a:rPr lang="en-US" sz="3200" dirty="0"/>
              <a:t>Shortage-chaos </a:t>
            </a:r>
            <a:r>
              <a:rPr lang="en-US" sz="3200" i="1" dirty="0"/>
              <a:t>→ </a:t>
            </a:r>
            <a:r>
              <a:rPr lang="en-US" sz="3200" dirty="0"/>
              <a:t>demand for quantity management </a:t>
            </a:r>
            <a:r>
              <a:rPr lang="en-US" sz="3200" i="1" dirty="0"/>
              <a:t>→ </a:t>
            </a:r>
            <a:r>
              <a:rPr lang="en-US" sz="3200" dirty="0"/>
              <a:t>yield regulations, inventory mandates, bureaucratic allocation. </a:t>
            </a:r>
          </a:p>
        </p:txBody>
      </p:sp>
    </p:spTree>
    <p:extLst>
      <p:ext uri="{BB962C8B-B14F-4D97-AF65-F5344CB8AC3E}">
        <p14:creationId xmlns:p14="http://schemas.microsoft.com/office/powerpoint/2010/main" val="368441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6AAA-1C44-4E63-00E6-94519FE2557A}"/>
              </a:ext>
            </a:extLst>
          </p:cNvPr>
          <p:cNvSpPr>
            <a:spLocks noGrp="1"/>
          </p:cNvSpPr>
          <p:nvPr>
            <p:ph type="title"/>
          </p:nvPr>
        </p:nvSpPr>
        <p:spPr/>
        <p:txBody>
          <a:bodyPr/>
          <a:lstStyle/>
          <a:p>
            <a:r>
              <a:rPr lang="en-US" dirty="0"/>
              <a:t>The Patchwork of Rationing</a:t>
            </a:r>
          </a:p>
        </p:txBody>
      </p:sp>
      <p:sp>
        <p:nvSpPr>
          <p:cNvPr id="7" name="Content Placeholder 6">
            <a:extLst>
              <a:ext uri="{FF2B5EF4-FFF2-40B4-BE49-F238E27FC236}">
                <a16:creationId xmlns:a16="http://schemas.microsoft.com/office/drawing/2014/main" id="{5AF0AD40-331E-0D3B-8A42-06D45FC6174A}"/>
              </a:ext>
            </a:extLst>
          </p:cNvPr>
          <p:cNvSpPr>
            <a:spLocks noGrp="1"/>
          </p:cNvSpPr>
          <p:nvPr>
            <p:ph idx="1"/>
          </p:nvPr>
        </p:nvSpPr>
        <p:spPr>
          <a:xfrm>
            <a:off x="609599" y="1774825"/>
            <a:ext cx="6311317" cy="4625975"/>
          </a:xfrm>
        </p:spPr>
        <p:txBody>
          <a:bodyPr>
            <a:normAutofit fontScale="92500" lnSpcReduction="20000"/>
          </a:bodyPr>
          <a:lstStyle/>
          <a:p>
            <a:r>
              <a:rPr lang="en-US" b="1" dirty="0"/>
              <a:t>Severe rationing:</a:t>
            </a:r>
          </a:p>
          <a:p>
            <a:pPr lvl="1"/>
            <a:r>
              <a:rPr lang="en-US" dirty="0"/>
              <a:t>Connecticut, Massachusetts: </a:t>
            </a:r>
            <a:r>
              <a:rPr lang="en-US" i="1" dirty="0"/>
              <a:t>&gt; </a:t>
            </a:r>
            <a:r>
              <a:rPr lang="en-US" dirty="0"/>
              <a:t>90% of stations</a:t>
            </a:r>
          </a:p>
          <a:p>
            <a:pPr lvl="1"/>
            <a:r>
              <a:rPr lang="en-US" dirty="0"/>
              <a:t>New Jersey, Rhode Island: </a:t>
            </a:r>
            <a:r>
              <a:rPr lang="en-US" i="1" dirty="0"/>
              <a:t>&gt; </a:t>
            </a:r>
            <a:r>
              <a:rPr lang="en-US" dirty="0"/>
              <a:t>60%</a:t>
            </a:r>
          </a:p>
          <a:p>
            <a:r>
              <a:rPr lang="en-US" b="1" dirty="0"/>
              <a:t>No rationing at all:</a:t>
            </a:r>
          </a:p>
          <a:p>
            <a:pPr lvl="1"/>
            <a:r>
              <a:rPr lang="en-US" dirty="0"/>
              <a:t>Idaho, Montana, Utah, Wyoming: 0%</a:t>
            </a:r>
          </a:p>
          <a:p>
            <a:r>
              <a:rPr lang="en-US" b="1" dirty="0"/>
              <a:t>The question is not why some states rationed.</a:t>
            </a:r>
          </a:p>
          <a:p>
            <a:pPr lvl="1"/>
            <a:r>
              <a:rPr lang="en-US" dirty="0"/>
              <a:t>With a 9% national shortfall, shortages somewhere are inevitable.</a:t>
            </a:r>
          </a:p>
          <a:p>
            <a:r>
              <a:rPr lang="en-US" b="1" dirty="0"/>
              <a:t>The question is why other states exhibited no rationing.</a:t>
            </a:r>
          </a:p>
          <a:p>
            <a:pPr lvl="1"/>
            <a:r>
              <a:rPr lang="en-US" dirty="0"/>
              <a:t>Why should some markets clear while others run dry?</a:t>
            </a:r>
          </a:p>
          <a:p>
            <a:r>
              <a:rPr lang="en-US" b="1" dirty="0"/>
              <a:t>Answer: </a:t>
            </a:r>
            <a:r>
              <a:rPr lang="en-US" dirty="0"/>
              <a:t>Efficient allocation requires </a:t>
            </a:r>
            <a:r>
              <a:rPr lang="en-US" i="1" dirty="0"/>
              <a:t>price variation</a:t>
            </a:r>
            <a:r>
              <a:rPr lang="en-US" dirty="0"/>
              <a:t>. A binding ceiling explicitly forbids it. </a:t>
            </a: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A4335C8E-B801-C0E6-36D2-E1A4CCBFCC1B}"/>
              </a:ext>
            </a:extLst>
          </p:cNvPr>
          <p:cNvPicPr>
            <a:picLocks noChangeAspect="1"/>
          </p:cNvPicPr>
          <p:nvPr/>
        </p:nvPicPr>
        <p:blipFill>
          <a:blip r:embed="rId2"/>
          <a:stretch>
            <a:fillRect/>
          </a:stretch>
        </p:blipFill>
        <p:spPr>
          <a:xfrm>
            <a:off x="6551802" y="1594161"/>
            <a:ext cx="5341710" cy="3105487"/>
          </a:xfrm>
          <a:prstGeom prst="rect">
            <a:avLst/>
          </a:prstGeom>
        </p:spPr>
      </p:pic>
      <p:sp>
        <p:nvSpPr>
          <p:cNvPr id="6" name="TextBox 5">
            <a:extLst>
              <a:ext uri="{FF2B5EF4-FFF2-40B4-BE49-F238E27FC236}">
                <a16:creationId xmlns:a16="http://schemas.microsoft.com/office/drawing/2014/main" id="{06F2995A-F658-2F0F-21C5-0BC9534021CC}"/>
              </a:ext>
            </a:extLst>
          </p:cNvPr>
          <p:cNvSpPr txBox="1"/>
          <p:nvPr/>
        </p:nvSpPr>
        <p:spPr>
          <a:xfrm>
            <a:off x="7072528" y="4885633"/>
            <a:ext cx="4820984" cy="1477328"/>
          </a:xfrm>
          <a:prstGeom prst="rect">
            <a:avLst/>
          </a:prstGeom>
          <a:noFill/>
        </p:spPr>
        <p:txBody>
          <a:bodyPr wrap="square" rtlCol="0">
            <a:spAutoFit/>
          </a:bodyPr>
          <a:lstStyle/>
          <a:p>
            <a:r>
              <a:rPr lang="en-US" dirty="0">
                <a:latin typeface="Garamond" panose="02020404030301010803" pitchFamily="18" charset="0"/>
              </a:rPr>
              <a:t>Percentage of gasoline stations rationing fuel by state, February 1974. Rationing includes stations completely out of fuel and those limiting purchases (e.g., maximum gallons per customer). Data are from AAA surveys of sampled stations.</a:t>
            </a:r>
          </a:p>
        </p:txBody>
      </p:sp>
    </p:spTree>
    <p:extLst>
      <p:ext uri="{BB962C8B-B14F-4D97-AF65-F5344CB8AC3E}">
        <p14:creationId xmlns:p14="http://schemas.microsoft.com/office/powerpoint/2010/main" val="2072113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63521-873D-03C7-2FA6-0505EF1854DA}"/>
              </a:ext>
            </a:extLst>
          </p:cNvPr>
          <p:cNvSpPr>
            <a:spLocks noGrp="1"/>
          </p:cNvSpPr>
          <p:nvPr>
            <p:ph type="title"/>
          </p:nvPr>
        </p:nvSpPr>
        <p:spPr/>
        <p:txBody>
          <a:bodyPr/>
          <a:lstStyle/>
          <a:p>
            <a:r>
              <a:rPr lang="en-US" dirty="0"/>
              <a:t>Summary of Results</a:t>
            </a:r>
          </a:p>
        </p:txBody>
      </p:sp>
      <p:sp>
        <p:nvSpPr>
          <p:cNvPr id="3" name="Content Placeholder 2">
            <a:extLst>
              <a:ext uri="{FF2B5EF4-FFF2-40B4-BE49-F238E27FC236}">
                <a16:creationId xmlns:a16="http://schemas.microsoft.com/office/drawing/2014/main" id="{2BD0D257-6BA1-6070-D7A3-28C123E8D0AA}"/>
              </a:ext>
            </a:extLst>
          </p:cNvPr>
          <p:cNvSpPr>
            <a:spLocks noGrp="1"/>
          </p:cNvSpPr>
          <p:nvPr>
            <p:ph idx="1"/>
          </p:nvPr>
        </p:nvSpPr>
        <p:spPr/>
        <p:txBody>
          <a:bodyPr/>
          <a:lstStyle/>
          <a:p>
            <a:pPr marL="89297" indent="0">
              <a:buNone/>
            </a:pPr>
            <a:r>
              <a:rPr lang="en-US" sz="2800" b="1" dirty="0"/>
              <a:t>1. Price Controls Create Corner Allocations</a:t>
            </a:r>
          </a:p>
          <a:p>
            <a:pPr marL="651272" lvl="1" indent="-342900"/>
            <a:r>
              <a:rPr lang="en-US" sz="2500" dirty="0"/>
              <a:t>Price controls generically produce corner allocations. Some markets get everything; others get nothing. </a:t>
            </a:r>
            <a:endParaRPr lang="en-US" sz="2500" b="1" dirty="0"/>
          </a:p>
          <a:p>
            <a:pPr marL="89297" indent="0">
              <a:buNone/>
            </a:pPr>
            <a:r>
              <a:rPr lang="en-US" sz="2800" b="1" dirty="0"/>
              <a:t>2. The Chaos Theorem</a:t>
            </a:r>
          </a:p>
          <a:p>
            <a:pPr lvl="1"/>
            <a:r>
              <a:rPr lang="en-US" sz="2500" dirty="0"/>
              <a:t>Small parameter changes cause discontinuous jumps.</a:t>
            </a:r>
          </a:p>
          <a:p>
            <a:pPr marL="89297" indent="0">
              <a:buNone/>
            </a:pPr>
            <a:r>
              <a:rPr lang="en-US" sz="2800" b="1" dirty="0"/>
              <a:t>3. Robust Bounds on Welfare</a:t>
            </a:r>
          </a:p>
          <a:p>
            <a:pPr lvl="1"/>
            <a:r>
              <a:rPr lang="en-US" sz="2500" dirty="0"/>
              <a:t>Sharp welfare bounds without assuming a demand functional form. Computation reduces to a 1D optimization.</a:t>
            </a:r>
          </a:p>
          <a:p>
            <a:pPr marL="89297" indent="0">
              <a:buNone/>
            </a:pPr>
            <a:r>
              <a:rPr lang="en-US" sz="2800" b="1" dirty="0"/>
              <a:t>4. 1973–74 Gasoline Crisis</a:t>
            </a:r>
          </a:p>
          <a:p>
            <a:pPr lvl="1"/>
            <a:r>
              <a:rPr lang="en-US" sz="2500" dirty="0"/>
              <a:t>Misallocation losses are much larger than the </a:t>
            </a:r>
            <a:r>
              <a:rPr lang="en-US" sz="2500" dirty="0" err="1"/>
              <a:t>Harberger</a:t>
            </a:r>
            <a:r>
              <a:rPr lang="en-US" sz="2500" dirty="0"/>
              <a:t> triangle. Misallocation generates more welfare loss than the quantity reduction.</a:t>
            </a:r>
            <a:br>
              <a:rPr lang="en-US" dirty="0"/>
            </a:br>
            <a:endParaRPr lang="en-US" dirty="0"/>
          </a:p>
        </p:txBody>
      </p:sp>
    </p:spTree>
    <p:extLst>
      <p:ext uri="{BB962C8B-B14F-4D97-AF65-F5344CB8AC3E}">
        <p14:creationId xmlns:p14="http://schemas.microsoft.com/office/powerpoint/2010/main" val="1124260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A88A-E052-D9E2-B692-A3D3FC2F0A7D}"/>
              </a:ext>
            </a:extLst>
          </p:cNvPr>
          <p:cNvSpPr>
            <a:spLocks noGrp="1"/>
          </p:cNvSpPr>
          <p:nvPr>
            <p:ph type="title"/>
          </p:nvPr>
        </p:nvSpPr>
        <p:spPr/>
        <p:txBody>
          <a:bodyPr/>
          <a:lstStyle/>
          <a:p>
            <a:r>
              <a:rPr lang="en-US" dirty="0"/>
              <a:t>Final Words</a:t>
            </a:r>
          </a:p>
        </p:txBody>
      </p:sp>
      <p:pic>
        <p:nvPicPr>
          <p:cNvPr id="5" name="Picture 4">
            <a:extLst>
              <a:ext uri="{FF2B5EF4-FFF2-40B4-BE49-F238E27FC236}">
                <a16:creationId xmlns:a16="http://schemas.microsoft.com/office/drawing/2014/main" id="{54E93E63-6879-8940-1017-ACF8757A1B2C}"/>
              </a:ext>
            </a:extLst>
          </p:cNvPr>
          <p:cNvPicPr>
            <a:picLocks noChangeAspect="1"/>
          </p:cNvPicPr>
          <p:nvPr/>
        </p:nvPicPr>
        <p:blipFill>
          <a:blip r:embed="rId2"/>
          <a:stretch>
            <a:fillRect/>
          </a:stretch>
        </p:blipFill>
        <p:spPr>
          <a:xfrm>
            <a:off x="161925" y="1606677"/>
            <a:ext cx="11868150" cy="5095875"/>
          </a:xfrm>
          <a:prstGeom prst="rect">
            <a:avLst/>
          </a:prstGeom>
        </p:spPr>
      </p:pic>
    </p:spTree>
    <p:extLst>
      <p:ext uri="{BB962C8B-B14F-4D97-AF65-F5344CB8AC3E}">
        <p14:creationId xmlns:p14="http://schemas.microsoft.com/office/powerpoint/2010/main" val="3692364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7B3F3-096B-D7B6-351D-0F6AA9BC644A}"/>
              </a:ext>
            </a:extLst>
          </p:cNvPr>
          <p:cNvSpPr>
            <a:spLocks noGrp="1"/>
          </p:cNvSpPr>
          <p:nvPr>
            <p:ph type="title"/>
          </p:nvPr>
        </p:nvSpPr>
        <p:spPr/>
        <p:txBody>
          <a:bodyPr/>
          <a:lstStyle/>
          <a:p>
            <a:r>
              <a:rPr lang="en-US" dirty="0"/>
              <a:t>This Paper: Four Contributions</a:t>
            </a:r>
          </a:p>
        </p:txBody>
      </p:sp>
      <p:sp>
        <p:nvSpPr>
          <p:cNvPr id="3" name="Content Placeholder 2">
            <a:extLst>
              <a:ext uri="{FF2B5EF4-FFF2-40B4-BE49-F238E27FC236}">
                <a16:creationId xmlns:a16="http://schemas.microsoft.com/office/drawing/2014/main" id="{6321AA54-3006-6122-48E6-74D7A28E558D}"/>
              </a:ext>
            </a:extLst>
          </p:cNvPr>
          <p:cNvSpPr>
            <a:spLocks noGrp="1"/>
          </p:cNvSpPr>
          <p:nvPr>
            <p:ph idx="1"/>
          </p:nvPr>
        </p:nvSpPr>
        <p:spPr/>
        <p:txBody>
          <a:bodyPr>
            <a:normAutofit fontScale="92500" lnSpcReduction="10000"/>
          </a:bodyPr>
          <a:lstStyle/>
          <a:p>
            <a:pPr marL="89297" indent="0">
              <a:buNone/>
            </a:pPr>
            <a:r>
              <a:rPr lang="en-US" sz="2800" b="1" dirty="0"/>
              <a:t>1. Price Controls Create Corner Allocations</a:t>
            </a:r>
          </a:p>
          <a:p>
            <a:pPr marL="651272" lvl="1" indent="-342900"/>
            <a:r>
              <a:rPr lang="en-US" sz="2500" dirty="0"/>
              <a:t>Price controls generically produce corner allocations. Some markets get everything; others get nothing. </a:t>
            </a:r>
            <a:endParaRPr lang="en-US" sz="2500" b="1" dirty="0"/>
          </a:p>
          <a:p>
            <a:pPr marL="89297" indent="0">
              <a:buNone/>
            </a:pPr>
            <a:r>
              <a:rPr lang="en-US" sz="2800" b="1" dirty="0"/>
              <a:t>2. The Chaos Theorem</a:t>
            </a:r>
          </a:p>
          <a:p>
            <a:pPr lvl="1"/>
            <a:r>
              <a:rPr lang="en-US" sz="2500" dirty="0"/>
              <a:t>Small parameter changes cause discontinuous jumps.</a:t>
            </a:r>
          </a:p>
          <a:p>
            <a:pPr marL="89297" indent="0">
              <a:buNone/>
            </a:pPr>
            <a:r>
              <a:rPr lang="en-US" sz="2800" b="1" dirty="0"/>
              <a:t>3. Robust Bounds on Welfare</a:t>
            </a:r>
          </a:p>
          <a:p>
            <a:pPr lvl="1"/>
            <a:r>
              <a:rPr lang="en-US" sz="2500" dirty="0"/>
              <a:t>Sharp welfare bounds without assuming a demand functional form. Computation reduces to a 1D optimization.</a:t>
            </a:r>
          </a:p>
          <a:p>
            <a:pPr marL="89297" indent="0">
              <a:buNone/>
            </a:pPr>
            <a:r>
              <a:rPr lang="en-US" sz="2800" b="1" dirty="0"/>
              <a:t>4. 1973–74 Gasoline Crisis</a:t>
            </a:r>
          </a:p>
          <a:p>
            <a:pPr lvl="1"/>
            <a:r>
              <a:rPr lang="en-US" sz="2500" dirty="0"/>
              <a:t>Misallocation losses are much larger than the </a:t>
            </a:r>
            <a:r>
              <a:rPr lang="en-US" sz="2500" dirty="0" err="1"/>
              <a:t>Harberger</a:t>
            </a:r>
            <a:r>
              <a:rPr lang="en-US" sz="2500" dirty="0"/>
              <a:t> triangle. Misallocation generates more welfare loss than the quantity reduction.</a:t>
            </a:r>
            <a:br>
              <a:rPr lang="en-US" dirty="0"/>
            </a:br>
            <a:endParaRPr lang="en-US" dirty="0"/>
          </a:p>
        </p:txBody>
      </p:sp>
    </p:spTree>
    <p:extLst>
      <p:ext uri="{BB962C8B-B14F-4D97-AF65-F5344CB8AC3E}">
        <p14:creationId xmlns:p14="http://schemas.microsoft.com/office/powerpoint/2010/main" val="2091336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54FF8C-9FFA-C5E4-B382-04099F23CDF9}"/>
              </a:ext>
            </a:extLst>
          </p:cNvPr>
          <p:cNvPicPr>
            <a:picLocks noChangeAspect="1"/>
          </p:cNvPicPr>
          <p:nvPr/>
        </p:nvPicPr>
        <p:blipFill>
          <a:blip r:embed="rId2"/>
          <a:stretch>
            <a:fillRect/>
          </a:stretch>
        </p:blipFill>
        <p:spPr>
          <a:xfrm>
            <a:off x="5899316" y="1883406"/>
            <a:ext cx="6205113" cy="4097916"/>
          </a:xfrm>
          <a:prstGeom prst="rect">
            <a:avLst/>
          </a:prstGeom>
        </p:spPr>
      </p:pic>
      <p:sp>
        <p:nvSpPr>
          <p:cNvPr id="7" name="Content Placeholder 6">
            <a:extLst>
              <a:ext uri="{FF2B5EF4-FFF2-40B4-BE49-F238E27FC236}">
                <a16:creationId xmlns:a16="http://schemas.microsoft.com/office/drawing/2014/main" id="{EEB92CBF-4DF4-7B6D-675D-D77BDB4F361B}"/>
              </a:ext>
            </a:extLst>
          </p:cNvPr>
          <p:cNvSpPr>
            <a:spLocks noGrp="1"/>
          </p:cNvSpPr>
          <p:nvPr>
            <p:ph idx="1"/>
          </p:nvPr>
        </p:nvSpPr>
        <p:spPr>
          <a:xfrm>
            <a:off x="609600" y="1774825"/>
            <a:ext cx="5614985" cy="4625975"/>
          </a:xfrm>
        </p:spPr>
        <p:txBody>
          <a:bodyPr/>
          <a:lstStyle/>
          <a:p>
            <a:r>
              <a:rPr lang="en-US" dirty="0"/>
              <a:t>Econ 101: A price ceiling at Pc creates DWL given by the </a:t>
            </a:r>
            <a:r>
              <a:rPr lang="en-US" dirty="0" err="1"/>
              <a:t>Harberger</a:t>
            </a:r>
            <a:r>
              <a:rPr lang="en-US" dirty="0"/>
              <a:t> Triangle.</a:t>
            </a:r>
          </a:p>
          <a:p>
            <a:r>
              <a:rPr lang="en-US" dirty="0"/>
              <a:t>But note that this assumes that allocation is efficient. That is it assumes that the Qc of output is allocated to the demanders with the highest willingness to pay (WTP).</a:t>
            </a:r>
          </a:p>
          <a:p>
            <a:r>
              <a:rPr lang="en-US" dirty="0"/>
              <a:t>But why should this be? </a:t>
            </a:r>
          </a:p>
          <a:p>
            <a:r>
              <a:rPr lang="en-US" dirty="0"/>
              <a:t>Note that there are many more people willing to pay a price higher than Pc. </a:t>
            </a:r>
          </a:p>
          <a:p>
            <a:r>
              <a:rPr lang="en-US" dirty="0"/>
              <a:t>How can the consumers with the highest willingness to pay outbid consumers with a lower WTP when prices are fixed by law?</a:t>
            </a:r>
          </a:p>
        </p:txBody>
      </p:sp>
      <p:sp>
        <p:nvSpPr>
          <p:cNvPr id="12" name="TextBox 11">
            <a:extLst>
              <a:ext uri="{FF2B5EF4-FFF2-40B4-BE49-F238E27FC236}">
                <a16:creationId xmlns:a16="http://schemas.microsoft.com/office/drawing/2014/main" id="{9A0F0E70-1353-25E4-9E7C-5BD3BD5B993D}"/>
              </a:ext>
            </a:extLst>
          </p:cNvPr>
          <p:cNvSpPr txBox="1"/>
          <p:nvPr/>
        </p:nvSpPr>
        <p:spPr>
          <a:xfrm>
            <a:off x="7062199" y="5979262"/>
            <a:ext cx="4237491" cy="646331"/>
          </a:xfrm>
          <a:prstGeom prst="rect">
            <a:avLst/>
          </a:prstGeom>
          <a:noFill/>
        </p:spPr>
        <p:txBody>
          <a:bodyPr wrap="square" rtlCol="0">
            <a:spAutoFit/>
          </a:bodyPr>
          <a:lstStyle/>
          <a:p>
            <a:r>
              <a:rPr lang="en-US" dirty="0">
                <a:latin typeface="Garamond" panose="02020404030301010803" pitchFamily="18" charset="0"/>
              </a:rPr>
              <a:t>A price ceiling at Pc creates DWL given by the </a:t>
            </a:r>
            <a:r>
              <a:rPr lang="en-US" dirty="0" err="1">
                <a:latin typeface="Garamond" panose="02020404030301010803" pitchFamily="18" charset="0"/>
              </a:rPr>
              <a:t>Harberger</a:t>
            </a:r>
            <a:r>
              <a:rPr lang="en-US" dirty="0">
                <a:latin typeface="Garamond" panose="02020404030301010803" pitchFamily="18" charset="0"/>
              </a:rPr>
              <a:t> Triangle</a:t>
            </a:r>
          </a:p>
        </p:txBody>
      </p:sp>
      <p:cxnSp>
        <p:nvCxnSpPr>
          <p:cNvPr id="15" name="Straight Connector 14">
            <a:extLst>
              <a:ext uri="{FF2B5EF4-FFF2-40B4-BE49-F238E27FC236}">
                <a16:creationId xmlns:a16="http://schemas.microsoft.com/office/drawing/2014/main" id="{18CC395C-BDAB-812C-2BCD-55C17F3375FD}"/>
              </a:ext>
            </a:extLst>
          </p:cNvPr>
          <p:cNvCxnSpPr>
            <a:cxnSpLocks/>
          </p:cNvCxnSpPr>
          <p:nvPr/>
        </p:nvCxnSpPr>
        <p:spPr>
          <a:xfrm>
            <a:off x="6696363" y="2622070"/>
            <a:ext cx="1228437" cy="638366"/>
          </a:xfrm>
          <a:prstGeom prst="line">
            <a:avLst/>
          </a:prstGeom>
        </p:spPr>
        <p:style>
          <a:lnRef idx="2">
            <a:schemeClr val="accent4"/>
          </a:lnRef>
          <a:fillRef idx="0">
            <a:schemeClr val="accent4"/>
          </a:fillRef>
          <a:effectRef idx="1">
            <a:schemeClr val="accent4"/>
          </a:effectRef>
          <a:fontRef idx="minor">
            <a:schemeClr val="tx1"/>
          </a:fontRef>
        </p:style>
      </p:cxnSp>
      <p:sp>
        <p:nvSpPr>
          <p:cNvPr id="16" name="TextBox 15">
            <a:extLst>
              <a:ext uri="{FF2B5EF4-FFF2-40B4-BE49-F238E27FC236}">
                <a16:creationId xmlns:a16="http://schemas.microsoft.com/office/drawing/2014/main" id="{566F2AE6-95F5-C284-5CAB-8873923DA8C1}"/>
              </a:ext>
            </a:extLst>
          </p:cNvPr>
          <p:cNvSpPr txBox="1"/>
          <p:nvPr/>
        </p:nvSpPr>
        <p:spPr>
          <a:xfrm>
            <a:off x="7185990" y="2164523"/>
            <a:ext cx="1229824" cy="738664"/>
          </a:xfrm>
          <a:prstGeom prst="rect">
            <a:avLst/>
          </a:prstGeom>
          <a:noFill/>
        </p:spPr>
        <p:txBody>
          <a:bodyPr wrap="none" rtlCol="0">
            <a:spAutoFit/>
          </a:bodyPr>
          <a:lstStyle/>
          <a:p>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Demanders</a:t>
            </a:r>
          </a:p>
          <a:p>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with Highest </a:t>
            </a:r>
          </a:p>
          <a:p>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WTP</a:t>
            </a:r>
          </a:p>
        </p:txBody>
      </p:sp>
      <p:cxnSp>
        <p:nvCxnSpPr>
          <p:cNvPr id="17" name="Straight Connector 16">
            <a:extLst>
              <a:ext uri="{FF2B5EF4-FFF2-40B4-BE49-F238E27FC236}">
                <a16:creationId xmlns:a16="http://schemas.microsoft.com/office/drawing/2014/main" id="{2714FF2A-8B77-3CB8-AF22-BF9FDC24FCA6}"/>
              </a:ext>
            </a:extLst>
          </p:cNvPr>
          <p:cNvCxnSpPr>
            <a:cxnSpLocks/>
          </p:cNvCxnSpPr>
          <p:nvPr/>
        </p:nvCxnSpPr>
        <p:spPr>
          <a:xfrm>
            <a:off x="6696363" y="2622070"/>
            <a:ext cx="2438401" cy="1247966"/>
          </a:xfrm>
          <a:prstGeom prst="line">
            <a:avLst/>
          </a:prstGeom>
          <a:ln>
            <a:solidFill>
              <a:srgbClr val="0070C0"/>
            </a:solidFill>
          </a:ln>
        </p:spPr>
        <p:style>
          <a:lnRef idx="2">
            <a:schemeClr val="accent4"/>
          </a:lnRef>
          <a:fillRef idx="0">
            <a:schemeClr val="accent4"/>
          </a:fillRef>
          <a:effectRef idx="1">
            <a:schemeClr val="accent4"/>
          </a:effectRef>
          <a:fontRef idx="minor">
            <a:schemeClr val="tx1"/>
          </a:fontRef>
        </p:style>
      </p:cxnSp>
      <p:sp>
        <p:nvSpPr>
          <p:cNvPr id="34" name="Title 33">
            <a:extLst>
              <a:ext uri="{FF2B5EF4-FFF2-40B4-BE49-F238E27FC236}">
                <a16:creationId xmlns:a16="http://schemas.microsoft.com/office/drawing/2014/main" id="{B3064ABB-C8E9-EEC9-1ECF-5AD12E33785E}"/>
              </a:ext>
            </a:extLst>
          </p:cNvPr>
          <p:cNvSpPr>
            <a:spLocks noGrp="1"/>
          </p:cNvSpPr>
          <p:nvPr>
            <p:ph type="title"/>
          </p:nvPr>
        </p:nvSpPr>
        <p:spPr/>
        <p:txBody>
          <a:bodyPr/>
          <a:lstStyle/>
          <a:p>
            <a:r>
              <a:rPr lang="en-US" dirty="0" err="1"/>
              <a:t>Harberger</a:t>
            </a:r>
            <a:r>
              <a:rPr lang="en-US" dirty="0"/>
              <a:t> Triangle</a:t>
            </a:r>
          </a:p>
        </p:txBody>
      </p:sp>
    </p:spTree>
    <p:extLst>
      <p:ext uri="{BB962C8B-B14F-4D97-AF65-F5344CB8AC3E}">
        <p14:creationId xmlns:p14="http://schemas.microsoft.com/office/powerpoint/2010/main" val="203791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par>
                                <p:cTn id="12" presetID="22" presetClass="entr" presetSubtype="1"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up)">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left)">
                                      <p:cBhvr>
                                        <p:cTn id="19" dur="500"/>
                                        <p:tgtEl>
                                          <p:spTgt spid="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wipe(left)">
                                      <p:cBhvr>
                                        <p:cTn id="24" dur="500"/>
                                        <p:tgtEl>
                                          <p:spTgt spid="7">
                                            <p:txEl>
                                              <p:pRg st="3" end="3"/>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wipe(left)">
                                      <p:cBhvr>
                                        <p:cTn id="3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9A3643-D772-2740-1E51-394F4F89457C}"/>
              </a:ext>
            </a:extLst>
          </p:cNvPr>
          <p:cNvPicPr>
            <a:picLocks noChangeAspect="1"/>
          </p:cNvPicPr>
          <p:nvPr/>
        </p:nvPicPr>
        <p:blipFill>
          <a:blip r:embed="rId2"/>
          <a:stretch>
            <a:fillRect/>
          </a:stretch>
        </p:blipFill>
        <p:spPr>
          <a:xfrm>
            <a:off x="6306023" y="1878034"/>
            <a:ext cx="5794294" cy="4174836"/>
          </a:xfrm>
          <a:prstGeom prst="rect">
            <a:avLst/>
          </a:prstGeom>
        </p:spPr>
      </p:pic>
      <p:sp>
        <p:nvSpPr>
          <p:cNvPr id="2" name="Title 1">
            <a:extLst>
              <a:ext uri="{FF2B5EF4-FFF2-40B4-BE49-F238E27FC236}">
                <a16:creationId xmlns:a16="http://schemas.microsoft.com/office/drawing/2014/main" id="{D0F4D2E5-21C1-DF4A-6AAE-6A92E56D6BCA}"/>
              </a:ext>
            </a:extLst>
          </p:cNvPr>
          <p:cNvSpPr>
            <a:spLocks noGrp="1"/>
          </p:cNvSpPr>
          <p:nvPr>
            <p:ph type="title"/>
          </p:nvPr>
        </p:nvSpPr>
        <p:spPr/>
        <p:txBody>
          <a:bodyPr/>
          <a:lstStyle/>
          <a:p>
            <a:r>
              <a:rPr lang="en-US" dirty="0"/>
              <a:t>Random Allocation</a:t>
            </a:r>
          </a:p>
        </p:txBody>
      </p:sp>
      <p:sp>
        <p:nvSpPr>
          <p:cNvPr id="3" name="Content Placeholder 2">
            <a:extLst>
              <a:ext uri="{FF2B5EF4-FFF2-40B4-BE49-F238E27FC236}">
                <a16:creationId xmlns:a16="http://schemas.microsoft.com/office/drawing/2014/main" id="{2A276122-F4CA-52D9-67EB-94F3CDE43902}"/>
              </a:ext>
            </a:extLst>
          </p:cNvPr>
          <p:cNvSpPr>
            <a:spLocks noGrp="1"/>
          </p:cNvSpPr>
          <p:nvPr>
            <p:ph idx="1"/>
          </p:nvPr>
        </p:nvSpPr>
        <p:spPr>
          <a:xfrm>
            <a:off x="609599" y="1774825"/>
            <a:ext cx="5696423" cy="4625975"/>
          </a:xfrm>
        </p:spPr>
        <p:txBody>
          <a:bodyPr/>
          <a:lstStyle/>
          <a:p>
            <a:r>
              <a:rPr lang="en-US" dirty="0"/>
              <a:t>A natural response is to ask what happens under random allocation?</a:t>
            </a:r>
          </a:p>
          <a:p>
            <a:r>
              <a:rPr lang="en-US" dirty="0"/>
              <a:t>Since under random allocation some output now goes to consumers who value it less than the highest willingness to pay, deadweight loss increases.</a:t>
            </a:r>
          </a:p>
          <a:p>
            <a:r>
              <a:rPr lang="en-US" dirty="0"/>
              <a:t>By how much?</a:t>
            </a:r>
          </a:p>
          <a:p>
            <a:r>
              <a:rPr lang="en-US" dirty="0"/>
              <a:t>Two neat visuals.</a:t>
            </a:r>
          </a:p>
        </p:txBody>
      </p:sp>
      <p:sp>
        <p:nvSpPr>
          <p:cNvPr id="11" name="TextBox 10">
            <a:extLst>
              <a:ext uri="{FF2B5EF4-FFF2-40B4-BE49-F238E27FC236}">
                <a16:creationId xmlns:a16="http://schemas.microsoft.com/office/drawing/2014/main" id="{4940633D-27D9-F207-703A-3F25B7FC4423}"/>
              </a:ext>
            </a:extLst>
          </p:cNvPr>
          <p:cNvSpPr txBox="1"/>
          <p:nvPr/>
        </p:nvSpPr>
        <p:spPr>
          <a:xfrm>
            <a:off x="8219551" y="3666067"/>
            <a:ext cx="1376624" cy="461665"/>
          </a:xfrm>
          <a:prstGeom prst="rect">
            <a:avLst/>
          </a:prstGeom>
          <a:noFill/>
        </p:spPr>
        <p:txBody>
          <a:bodyPr wrap="square" rtlCol="0">
            <a:spAutoFit/>
          </a:bodyPr>
          <a:lstStyle/>
          <a:p>
            <a:r>
              <a:rPr lang="en-US" sz="1200" dirty="0" err="1">
                <a:latin typeface="Segoe UI Historic" panose="020B0502040204020203" pitchFamily="34" charset="0"/>
                <a:ea typeface="Segoe UI Historic" panose="020B0502040204020203" pitchFamily="34" charset="0"/>
                <a:cs typeface="Segoe UI Historic" panose="020B0502040204020203" pitchFamily="34" charset="0"/>
              </a:rPr>
              <a:t>Harberger</a:t>
            </a: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 Triangle</a:t>
            </a:r>
          </a:p>
        </p:txBody>
      </p:sp>
    </p:spTree>
    <p:extLst>
      <p:ext uri="{BB962C8B-B14F-4D97-AF65-F5344CB8AC3E}">
        <p14:creationId xmlns:p14="http://schemas.microsoft.com/office/powerpoint/2010/main" val="3862896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28ECE-417C-8B2A-FF3C-B7C9DCFEA40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BCF53A-5977-3D71-73AE-1B7C9166C67E}"/>
              </a:ext>
            </a:extLst>
          </p:cNvPr>
          <p:cNvPicPr>
            <a:picLocks noChangeAspect="1"/>
          </p:cNvPicPr>
          <p:nvPr/>
        </p:nvPicPr>
        <p:blipFill>
          <a:blip r:embed="rId2"/>
          <a:stretch>
            <a:fillRect/>
          </a:stretch>
        </p:blipFill>
        <p:spPr>
          <a:xfrm>
            <a:off x="6609702" y="1845158"/>
            <a:ext cx="5582298" cy="5083175"/>
          </a:xfrm>
          <a:prstGeom prst="rect">
            <a:avLst/>
          </a:prstGeom>
        </p:spPr>
      </p:pic>
      <p:sp>
        <p:nvSpPr>
          <p:cNvPr id="2" name="Title 1">
            <a:extLst>
              <a:ext uri="{FF2B5EF4-FFF2-40B4-BE49-F238E27FC236}">
                <a16:creationId xmlns:a16="http://schemas.microsoft.com/office/drawing/2014/main" id="{8EC19DFA-00AA-2300-AB00-DC020C8038C7}"/>
              </a:ext>
            </a:extLst>
          </p:cNvPr>
          <p:cNvSpPr>
            <a:spLocks noGrp="1"/>
          </p:cNvSpPr>
          <p:nvPr>
            <p:ph type="title"/>
          </p:nvPr>
        </p:nvSpPr>
        <p:spPr/>
        <p:txBody>
          <a:bodyPr/>
          <a:lstStyle/>
          <a:p>
            <a:r>
              <a:rPr lang="en-US" dirty="0"/>
              <a:t>Random Allocation</a:t>
            </a:r>
          </a:p>
        </p:txBody>
      </p:sp>
      <p:sp>
        <p:nvSpPr>
          <p:cNvPr id="3" name="Content Placeholder 2">
            <a:extLst>
              <a:ext uri="{FF2B5EF4-FFF2-40B4-BE49-F238E27FC236}">
                <a16:creationId xmlns:a16="http://schemas.microsoft.com/office/drawing/2014/main" id="{B419EE4C-4629-442E-45E8-0F77786E18B0}"/>
              </a:ext>
            </a:extLst>
          </p:cNvPr>
          <p:cNvSpPr>
            <a:spLocks noGrp="1"/>
          </p:cNvSpPr>
          <p:nvPr>
            <p:ph idx="1"/>
          </p:nvPr>
        </p:nvSpPr>
        <p:spPr>
          <a:xfrm>
            <a:off x="609599" y="1774825"/>
            <a:ext cx="5696423" cy="4625975"/>
          </a:xfrm>
        </p:spPr>
        <p:txBody>
          <a:bodyPr/>
          <a:lstStyle/>
          <a:p>
            <a:r>
              <a:rPr lang="en-US" dirty="0"/>
              <a:t>A natural response is to ask what happens under random allocation?</a:t>
            </a:r>
          </a:p>
          <a:p>
            <a:r>
              <a:rPr lang="en-US" dirty="0"/>
              <a:t>Since under random allocation some output now goes to consumers who value it less than the highest willingness to pay, deadweight loss increases.</a:t>
            </a:r>
          </a:p>
          <a:p>
            <a:r>
              <a:rPr lang="en-US" dirty="0"/>
              <a:t>By how much?</a:t>
            </a:r>
          </a:p>
          <a:p>
            <a:r>
              <a:rPr lang="en-US" dirty="0"/>
              <a:t>Two neat visuals.</a:t>
            </a:r>
          </a:p>
        </p:txBody>
      </p:sp>
      <p:sp>
        <p:nvSpPr>
          <p:cNvPr id="11" name="TextBox 10">
            <a:extLst>
              <a:ext uri="{FF2B5EF4-FFF2-40B4-BE49-F238E27FC236}">
                <a16:creationId xmlns:a16="http://schemas.microsoft.com/office/drawing/2014/main" id="{4D9EE772-DB19-07B5-922B-41149EC29BED}"/>
              </a:ext>
            </a:extLst>
          </p:cNvPr>
          <p:cNvSpPr txBox="1"/>
          <p:nvPr/>
        </p:nvSpPr>
        <p:spPr>
          <a:xfrm>
            <a:off x="8228682" y="3656008"/>
            <a:ext cx="1376624" cy="461665"/>
          </a:xfrm>
          <a:prstGeom prst="rect">
            <a:avLst/>
          </a:prstGeom>
          <a:noFill/>
        </p:spPr>
        <p:txBody>
          <a:bodyPr wrap="square" rtlCol="0">
            <a:spAutoFit/>
          </a:bodyPr>
          <a:lstStyle/>
          <a:p>
            <a:r>
              <a:rPr lang="en-US" sz="1200" dirty="0" err="1">
                <a:latin typeface="Segoe UI Historic" panose="020B0502040204020203" pitchFamily="34" charset="0"/>
                <a:ea typeface="Segoe UI Historic" panose="020B0502040204020203" pitchFamily="34" charset="0"/>
                <a:cs typeface="Segoe UI Historic" panose="020B0502040204020203" pitchFamily="34" charset="0"/>
              </a:rPr>
              <a:t>Harberger</a:t>
            </a: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 Triangle</a:t>
            </a:r>
          </a:p>
        </p:txBody>
      </p:sp>
    </p:spTree>
    <p:extLst>
      <p:ext uri="{BB962C8B-B14F-4D97-AF65-F5344CB8AC3E}">
        <p14:creationId xmlns:p14="http://schemas.microsoft.com/office/powerpoint/2010/main" val="3404372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C697-312B-5325-A73B-FF4396522489}"/>
              </a:ext>
            </a:extLst>
          </p:cNvPr>
          <p:cNvSpPr>
            <a:spLocks noGrp="1"/>
          </p:cNvSpPr>
          <p:nvPr>
            <p:ph type="title"/>
          </p:nvPr>
        </p:nvSpPr>
        <p:spPr/>
        <p:txBody>
          <a:bodyPr/>
          <a:lstStyle/>
          <a:p>
            <a:r>
              <a:rPr lang="en-US" dirty="0"/>
              <a:t>Random Allocation</a:t>
            </a:r>
          </a:p>
        </p:txBody>
      </p:sp>
      <p:sp>
        <p:nvSpPr>
          <p:cNvPr id="3" name="Content Placeholder 2">
            <a:extLst>
              <a:ext uri="{FF2B5EF4-FFF2-40B4-BE49-F238E27FC236}">
                <a16:creationId xmlns:a16="http://schemas.microsoft.com/office/drawing/2014/main" id="{AB55E388-2596-4390-E534-0FC222F5F861}"/>
              </a:ext>
            </a:extLst>
          </p:cNvPr>
          <p:cNvSpPr>
            <a:spLocks noGrp="1"/>
          </p:cNvSpPr>
          <p:nvPr>
            <p:ph idx="1"/>
          </p:nvPr>
        </p:nvSpPr>
        <p:spPr/>
        <p:txBody>
          <a:bodyPr/>
          <a:lstStyle/>
          <a:p>
            <a:r>
              <a:rPr lang="en-US" dirty="0"/>
              <a:t>Random allocation has been studied by Glaeser and Luttmer (2003) and Bulow and Klemperer (2012) (among others).</a:t>
            </a:r>
          </a:p>
          <a:p>
            <a:r>
              <a:rPr lang="en-US" dirty="0"/>
              <a:t>Glaser and Luttmer (2003) argue that 21% of the apartments under NYC rent control are misallocated—leading to substantial welfare losses.</a:t>
            </a:r>
          </a:p>
          <a:p>
            <a:r>
              <a:rPr lang="en-US" dirty="0"/>
              <a:t>Bulow and Klemperer study when random allocation result in large misallocation losses: Requires information on log convexity, log concavity etc. of demand curves. Not obvious!</a:t>
            </a:r>
          </a:p>
          <a:p>
            <a:r>
              <a:rPr lang="en-US" dirty="0"/>
              <a:t>Think instead about market segments: geographic, temporal, input-output....</a:t>
            </a:r>
          </a:p>
          <a:p>
            <a:r>
              <a:rPr lang="en-US" dirty="0"/>
              <a:t>We study all possible allocations to different market segments.</a:t>
            </a:r>
          </a:p>
        </p:txBody>
      </p:sp>
    </p:spTree>
    <p:extLst>
      <p:ext uri="{BB962C8B-B14F-4D97-AF65-F5344CB8AC3E}">
        <p14:creationId xmlns:p14="http://schemas.microsoft.com/office/powerpoint/2010/main" val="1746433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36D7-AB26-1F28-0128-EF6EAC03A643}"/>
              </a:ext>
            </a:extLst>
          </p:cNvPr>
          <p:cNvSpPr>
            <a:spLocks noGrp="1"/>
          </p:cNvSpPr>
          <p:nvPr>
            <p:ph type="title"/>
          </p:nvPr>
        </p:nvSpPr>
        <p:spPr/>
        <p:txBody>
          <a:bodyPr/>
          <a:lstStyle/>
          <a:p>
            <a:r>
              <a:rPr lang="en-US" dirty="0"/>
              <a:t>Setup: Two Segments/Submarkets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13039D-FAAD-32E8-81C5-A44D5E529696}"/>
                  </a:ext>
                </a:extLst>
              </p:cNvPr>
              <p:cNvSpPr>
                <a:spLocks noGrp="1"/>
              </p:cNvSpPr>
              <p:nvPr>
                <p:ph idx="1"/>
              </p:nvPr>
            </p:nvSpPr>
            <p:spPr/>
            <p:txBody>
              <a:bodyPr/>
              <a:lstStyle/>
              <a:p>
                <a:r>
                  <a:rPr lang="en-US" sz="3200" dirty="0"/>
                  <a:t>Two local markets with demands </a:t>
                </a:r>
                <a14:m>
                  <m:oMath xmlns:m="http://schemas.openxmlformats.org/officeDocument/2006/math">
                    <m:sSub>
                      <m:sSubPr>
                        <m:ctrlPr>
                          <a:rPr lang="en-US" sz="3200" i="1" dirty="0" smtClean="0">
                            <a:latin typeface="Cambria Math" panose="02040503050406030204" pitchFamily="18" charset="0"/>
                          </a:rPr>
                        </m:ctrlPr>
                      </m:sSubPr>
                      <m:e>
                        <m:r>
                          <a:rPr lang="en-US" sz="3200" b="0" i="1" dirty="0">
                            <a:latin typeface="Cambria Math" panose="02040503050406030204" pitchFamily="18" charset="0"/>
                          </a:rPr>
                          <m:t>𝐷</m:t>
                        </m:r>
                      </m:e>
                      <m:sub>
                        <m:r>
                          <a:rPr lang="en-US" sz="3200" b="0" i="1" dirty="0">
                            <a:latin typeface="Cambria Math" panose="02040503050406030204" pitchFamily="18" charset="0"/>
                          </a:rPr>
                          <m:t>1</m:t>
                        </m:r>
                      </m:sub>
                    </m:sSub>
                    <m:r>
                      <a:rPr lang="en-US" sz="3200" b="0" i="1" dirty="0" smtClean="0">
                        <a:latin typeface="Cambria Math" panose="02040503050406030204" pitchFamily="18" charset="0"/>
                      </a:rPr>
                      <m:t>(</m:t>
                    </m:r>
                    <m:r>
                      <a:rPr lang="en-US" sz="3200" b="0" i="1" dirty="0" smtClean="0">
                        <a:latin typeface="Cambria Math" panose="02040503050406030204" pitchFamily="18" charset="0"/>
                      </a:rPr>
                      <m:t>𝑝</m:t>
                    </m:r>
                    <m:r>
                      <a:rPr lang="en-US" sz="3200" b="0" i="1" dirty="0" smtClean="0">
                        <a:latin typeface="Cambria Math" panose="02040503050406030204" pitchFamily="18" charset="0"/>
                      </a:rPr>
                      <m:t>) </m:t>
                    </m:r>
                  </m:oMath>
                </a14:m>
                <a:r>
                  <a:rPr lang="en-US" sz="3200" dirty="0"/>
                  <a:t>and </a:t>
                </a:r>
                <a14:m>
                  <m:oMath xmlns:m="http://schemas.openxmlformats.org/officeDocument/2006/math">
                    <m:sSub>
                      <m:sSubPr>
                        <m:ctrlPr>
                          <a:rPr lang="en-US" sz="3200" i="1" dirty="0">
                            <a:latin typeface="Cambria Math" panose="02040503050406030204" pitchFamily="18" charset="0"/>
                          </a:rPr>
                        </m:ctrlPr>
                      </m:sSubPr>
                      <m:e>
                        <m:r>
                          <a:rPr lang="en-US" sz="3200" b="0" i="1" dirty="0">
                            <a:latin typeface="Cambria Math" panose="02040503050406030204" pitchFamily="18" charset="0"/>
                          </a:rPr>
                          <m:t>𝐷</m:t>
                        </m:r>
                      </m:e>
                      <m:sub>
                        <m:r>
                          <a:rPr lang="en-US" sz="3200" b="0" i="1" dirty="0" smtClean="0">
                            <a:latin typeface="Cambria Math" panose="02040503050406030204" pitchFamily="18" charset="0"/>
                          </a:rPr>
                          <m:t>2</m:t>
                        </m:r>
                      </m:sub>
                    </m:sSub>
                    <m:d>
                      <m:dPr>
                        <m:ctrlPr>
                          <a:rPr lang="en-US" sz="3200" i="1" dirty="0">
                            <a:latin typeface="Cambria Math" panose="02040503050406030204" pitchFamily="18" charset="0"/>
                          </a:rPr>
                        </m:ctrlPr>
                      </m:dPr>
                      <m:e>
                        <m:r>
                          <a:rPr lang="en-US" sz="3200" b="0" i="1" dirty="0">
                            <a:latin typeface="Cambria Math" panose="02040503050406030204" pitchFamily="18" charset="0"/>
                          </a:rPr>
                          <m:t>𝑝</m:t>
                        </m:r>
                      </m:e>
                    </m:d>
                  </m:oMath>
                </a14:m>
                <a:endParaRPr lang="en-US" sz="3200" dirty="0"/>
              </a:p>
              <a:p>
                <a:r>
                  <a:rPr lang="en-US" sz="3200" dirty="0"/>
                  <a:t>Price ceiling </a:t>
                </a:r>
                <a14:m>
                  <m:oMath xmlns:m="http://schemas.openxmlformats.org/officeDocument/2006/math">
                    <m:acc>
                      <m:accPr>
                        <m:chr m:val="̅"/>
                        <m:ctrlPr>
                          <a:rPr lang="en-US" sz="3200" i="1" dirty="0" smtClean="0">
                            <a:latin typeface="Cambria Math" panose="02040503050406030204" pitchFamily="18" charset="0"/>
                          </a:rPr>
                        </m:ctrlPr>
                      </m:accPr>
                      <m:e>
                        <m:r>
                          <a:rPr lang="en-US" sz="3200" b="0" i="1" dirty="0" smtClean="0">
                            <a:latin typeface="Cambria Math" panose="02040503050406030204" pitchFamily="18" charset="0"/>
                          </a:rPr>
                          <m:t>𝑝</m:t>
                        </m:r>
                      </m:e>
                    </m:acc>
                    <m:r>
                      <a:rPr lang="en-US" sz="3200" i="1" dirty="0" smtClean="0">
                        <a:latin typeface="Cambria Math" panose="02040503050406030204" pitchFamily="18" charset="0"/>
                      </a:rPr>
                      <m:t> </m:t>
                    </m:r>
                  </m:oMath>
                </a14:m>
                <a:r>
                  <a:rPr lang="en-US" sz="3200" dirty="0"/>
                  <a:t>creates a total shortage: </a:t>
                </a:r>
                <a14:m>
                  <m:oMath xmlns:m="http://schemas.openxmlformats.org/officeDocument/2006/math">
                    <m:r>
                      <a:rPr lang="en-US" sz="3200" i="1" dirty="0" smtClean="0">
                        <a:latin typeface="Cambria Math" panose="02040503050406030204" pitchFamily="18" charset="0"/>
                      </a:rPr>
                      <m:t>𝐷</m:t>
                    </m:r>
                    <m:d>
                      <m:dPr>
                        <m:ctrlPr>
                          <a:rPr lang="en-US" sz="3200" i="1" dirty="0">
                            <a:latin typeface="Cambria Math" panose="02040503050406030204" pitchFamily="18" charset="0"/>
                          </a:rPr>
                        </m:ctrlPr>
                      </m:dPr>
                      <m:e>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𝑝</m:t>
                            </m:r>
                          </m:e>
                        </m:acc>
                      </m:e>
                    </m:d>
                    <m:r>
                      <a:rPr lang="en-US" sz="3200" b="0" i="1" dirty="0" smtClean="0">
                        <a:latin typeface="Cambria Math" panose="02040503050406030204" pitchFamily="18" charset="0"/>
                      </a:rPr>
                      <m:t>−</m:t>
                    </m:r>
                    <m:r>
                      <a:rPr lang="en-US" sz="3200" i="1" dirty="0" smtClean="0">
                        <a:latin typeface="Cambria Math" panose="02040503050406030204" pitchFamily="18" charset="0"/>
                      </a:rPr>
                      <m:t>𝑆</m:t>
                    </m:r>
                    <m:r>
                      <a:rPr lang="en-US" sz="3200" i="1"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𝑝</m:t>
                        </m:r>
                      </m:e>
                    </m:acc>
                    <m:r>
                      <a:rPr lang="en-US" sz="3200" i="1" dirty="0" smtClean="0">
                        <a:latin typeface="Cambria Math" panose="02040503050406030204" pitchFamily="18" charset="0"/>
                      </a:rPr>
                      <m:t>) &gt; 0</m:t>
                    </m:r>
                  </m:oMath>
                </a14:m>
                <a:endParaRPr lang="en-US" sz="3200" dirty="0"/>
              </a:p>
              <a:p>
                <a:r>
                  <a:rPr lang="en-US" sz="3200" dirty="0"/>
                  <a:t>Total supply under the ceiling: </a:t>
                </a:r>
                <a14:m>
                  <m:oMath xmlns:m="http://schemas.openxmlformats.org/officeDocument/2006/math">
                    <m:acc>
                      <m:accPr>
                        <m:chr m:val="̅"/>
                        <m:ctrlPr>
                          <a:rPr lang="en-US" sz="3200" i="1" dirty="0" smtClean="0">
                            <a:latin typeface="Cambria Math" panose="02040503050406030204" pitchFamily="18" charset="0"/>
                          </a:rPr>
                        </m:ctrlPr>
                      </m:accPr>
                      <m:e>
                        <m:r>
                          <a:rPr lang="en-US" sz="3200" b="0" i="1" dirty="0" smtClean="0">
                            <a:latin typeface="Cambria Math" panose="02040503050406030204" pitchFamily="18" charset="0"/>
                          </a:rPr>
                          <m:t>𝑄</m:t>
                        </m:r>
                      </m:e>
                    </m:acc>
                    <m:r>
                      <a:rPr lang="en-US" sz="3200" i="1" dirty="0" smtClean="0">
                        <a:latin typeface="Cambria Math" panose="02040503050406030204" pitchFamily="18" charset="0"/>
                      </a:rPr>
                      <m:t>≡</m:t>
                    </m:r>
                    <m:r>
                      <a:rPr lang="en-US" sz="3200" i="1" dirty="0">
                        <a:latin typeface="Cambria Math" panose="02040503050406030204" pitchFamily="18" charset="0"/>
                      </a:rPr>
                      <m:t>𝑆</m:t>
                    </m:r>
                    <m:r>
                      <a:rPr lang="en-US" sz="3200" i="1"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𝑝</m:t>
                        </m:r>
                      </m:e>
                    </m:acc>
                    <m:r>
                      <a:rPr lang="en-US" sz="3200" i="1" dirty="0">
                        <a:latin typeface="Cambria Math" panose="02040503050406030204" pitchFamily="18" charset="0"/>
                      </a:rPr>
                      <m:t>)</m:t>
                    </m:r>
                  </m:oMath>
                </a14:m>
                <a:endParaRPr lang="en-US" sz="3200" dirty="0"/>
              </a:p>
              <a:p>
                <a:r>
                  <a:rPr lang="en-US" sz="3200" dirty="0"/>
                  <a:t>Feasible allocations: </a:t>
                </a:r>
                <a14:m>
                  <m:oMath xmlns:m="http://schemas.openxmlformats.org/officeDocument/2006/math">
                    <m:sSub>
                      <m:sSubPr>
                        <m:ctrlPr>
                          <a:rPr lang="en-US" sz="3200" i="1" dirty="0" smtClean="0">
                            <a:latin typeface="Cambria Math" panose="02040503050406030204" pitchFamily="18" charset="0"/>
                          </a:rPr>
                        </m:ctrlPr>
                      </m:sSubPr>
                      <m:e>
                        <m:r>
                          <a:rPr lang="en-US" sz="3200" i="1" dirty="0">
                            <a:latin typeface="Cambria Math" panose="02040503050406030204" pitchFamily="18" charset="0"/>
                          </a:rPr>
                          <m:t>𝑞</m:t>
                        </m:r>
                      </m:e>
                      <m:sub>
                        <m:r>
                          <a:rPr lang="en-US" sz="3200" b="0" i="1" dirty="0" smtClean="0">
                            <a:latin typeface="Cambria Math" panose="02040503050406030204" pitchFamily="18" charset="0"/>
                          </a:rPr>
                          <m:t>1</m:t>
                        </m:r>
                      </m:sub>
                    </m:sSub>
                    <m:r>
                      <a:rPr lang="en-US" sz="3200" i="1" dirty="0" smtClean="0">
                        <a:latin typeface="Cambria Math" panose="02040503050406030204" pitchFamily="18" charset="0"/>
                      </a:rPr>
                      <m:t> +</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𝑞</m:t>
                        </m:r>
                      </m:e>
                      <m:sub>
                        <m:r>
                          <a:rPr lang="en-US" sz="3200" b="0" i="1" dirty="0" smtClean="0">
                            <a:latin typeface="Cambria Math" panose="02040503050406030204" pitchFamily="18" charset="0"/>
                          </a:rPr>
                          <m:t>2</m:t>
                        </m:r>
                      </m:sub>
                    </m:sSub>
                    <m:r>
                      <a:rPr lang="en-US" sz="3200" i="1" dirty="0" smtClean="0">
                        <a:latin typeface="Cambria Math" panose="02040503050406030204" pitchFamily="18" charset="0"/>
                      </a:rPr>
                      <m:t>=</m:t>
                    </m:r>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𝑄</m:t>
                        </m:r>
                      </m:e>
                    </m:acc>
                    <m:r>
                      <a:rPr lang="en-US" sz="3200" i="1" dirty="0" smtClean="0">
                        <a:latin typeface="Cambria Math" panose="02040503050406030204" pitchFamily="18" charset="0"/>
                      </a:rPr>
                      <m:t>, </m:t>
                    </m:r>
                    <m:r>
                      <m:rPr>
                        <m:sty m:val="p"/>
                      </m:rPr>
                      <a:rPr lang="en-US" sz="3200" i="0" dirty="0" smtClean="0">
                        <a:latin typeface="Cambria Math" panose="02040503050406030204" pitchFamily="18" charset="0"/>
                      </a:rPr>
                      <m:t>with</m:t>
                    </m:r>
                    <m:sSub>
                      <m:sSubPr>
                        <m:ctrlPr>
                          <a:rPr lang="en-US" sz="3200" i="1" dirty="0">
                            <a:latin typeface="Cambria Math" panose="02040503050406030204" pitchFamily="18" charset="0"/>
                          </a:rPr>
                        </m:ctrlPr>
                      </m:sSubPr>
                      <m:e>
                        <m:r>
                          <a:rPr lang="en-US" sz="3200" b="0" i="1" dirty="0" smtClean="0">
                            <a:latin typeface="Cambria Math" panose="02040503050406030204" pitchFamily="18" charset="0"/>
                          </a:rPr>
                          <m:t> </m:t>
                        </m:r>
                        <m:r>
                          <a:rPr lang="en-US" sz="3200" i="1" dirty="0">
                            <a:latin typeface="Cambria Math" panose="02040503050406030204" pitchFamily="18" charset="0"/>
                          </a:rPr>
                          <m:t>𝑞</m:t>
                        </m:r>
                      </m:e>
                      <m:sub>
                        <m:r>
                          <a:rPr lang="en-US" sz="3200" b="0" i="1" dirty="0" smtClean="0">
                            <a:latin typeface="Cambria Math" panose="02040503050406030204" pitchFamily="18" charset="0"/>
                          </a:rPr>
                          <m:t>𝑖</m:t>
                        </m:r>
                      </m:sub>
                    </m:sSub>
                    <m:r>
                      <a:rPr lang="en-US" sz="3200" i="1" dirty="0" smtClean="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𝐷</m:t>
                        </m:r>
                      </m:e>
                      <m:sub>
                        <m:r>
                          <a:rPr lang="en-US" sz="3200" b="0" i="1" dirty="0" smtClean="0">
                            <a:latin typeface="Cambria Math" panose="02040503050406030204" pitchFamily="18" charset="0"/>
                          </a:rPr>
                          <m:t>𝑖</m:t>
                        </m:r>
                      </m:sub>
                    </m:sSub>
                    <m:r>
                      <a:rPr lang="en-US" sz="3200" i="1"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𝑝</m:t>
                        </m:r>
                      </m:e>
                    </m:acc>
                    <m:r>
                      <a:rPr lang="en-US" sz="3200" i="1" dirty="0">
                        <a:latin typeface="Cambria Math" panose="02040503050406030204" pitchFamily="18" charset="0"/>
                      </a:rPr>
                      <m:t>)</m:t>
                    </m:r>
                  </m:oMath>
                </a14:m>
                <a:endParaRPr lang="en-US" sz="3200" dirty="0"/>
              </a:p>
              <a:p>
                <a:r>
                  <a:rPr lang="en-US" sz="3200" b="1" dirty="0"/>
                  <a:t>Question</a:t>
                </a:r>
              </a:p>
              <a:p>
                <a:r>
                  <a:rPr lang="en-US" sz="3200" dirty="0"/>
                  <a:t>How is </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𝑄</m:t>
                        </m:r>
                      </m:e>
                    </m:acc>
                    <m:r>
                      <a:rPr lang="en-US" sz="3200" i="1" dirty="0">
                        <a:latin typeface="Cambria Math" panose="02040503050406030204" pitchFamily="18" charset="0"/>
                      </a:rPr>
                      <m:t> </m:t>
                    </m:r>
                  </m:oMath>
                </a14:m>
                <a:r>
                  <a:rPr lang="en-US" sz="3200" dirty="0"/>
                  <a:t>split between the two markets? </a:t>
                </a:r>
                <a:br>
                  <a:rPr lang="en-US" dirty="0"/>
                </a:br>
                <a:endParaRPr lang="en-US" dirty="0"/>
              </a:p>
            </p:txBody>
          </p:sp>
        </mc:Choice>
        <mc:Fallback>
          <p:sp>
            <p:nvSpPr>
              <p:cNvPr id="3" name="Content Placeholder 2">
                <a:extLst>
                  <a:ext uri="{FF2B5EF4-FFF2-40B4-BE49-F238E27FC236}">
                    <a16:creationId xmlns:a16="http://schemas.microsoft.com/office/drawing/2014/main" id="{1B13039D-FAAD-32E8-81C5-A44D5E529696}"/>
                  </a:ext>
                </a:extLst>
              </p:cNvPr>
              <p:cNvSpPr>
                <a:spLocks noGrp="1" noRot="1" noChangeAspect="1" noMove="1" noResize="1" noEditPoints="1" noAdjustHandles="1" noChangeArrowheads="1" noChangeShapeType="1" noTextEdit="1"/>
              </p:cNvSpPr>
              <p:nvPr>
                <p:ph idx="1"/>
              </p:nvPr>
            </p:nvSpPr>
            <p:spPr>
              <a:blipFill>
                <a:blip r:embed="rId2"/>
                <a:stretch>
                  <a:fillRect l="-222" t="-527"/>
                </a:stretch>
              </a:blipFill>
            </p:spPr>
            <p:txBody>
              <a:bodyPr/>
              <a:lstStyle/>
              <a:p>
                <a:r>
                  <a:rPr lang="en-US">
                    <a:noFill/>
                  </a:rPr>
                  <a:t> </a:t>
                </a:r>
              </a:p>
            </p:txBody>
          </p:sp>
        </mc:Fallback>
      </mc:AlternateContent>
    </p:spTree>
    <p:extLst>
      <p:ext uri="{BB962C8B-B14F-4D97-AF65-F5344CB8AC3E}">
        <p14:creationId xmlns:p14="http://schemas.microsoft.com/office/powerpoint/2010/main" val="10176048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Yellow">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noFill/>
        <a:ln cmpd="sng">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ackYellow" id="{89FD6BC1-3F48-43C5-9EDD-488C3313683B}" vid="{FA963B8F-B304-4473-95EF-C1D3D3B458AA}"/>
    </a:ext>
  </a:ext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How Not to Give a Bad Seminar</Template>
  <TotalTime>2453</TotalTime>
  <Words>2664</Words>
  <Application>Microsoft Office PowerPoint</Application>
  <PresentationFormat>Widescreen</PresentationFormat>
  <Paragraphs>255</Paragraphs>
  <Slides>31</Slides>
  <Notes>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31</vt:i4>
      </vt:variant>
    </vt:vector>
  </HeadingPairs>
  <TitlesOfParts>
    <vt:vector size="46" baseType="lpstr">
      <vt:lpstr>Aptos</vt:lpstr>
      <vt:lpstr>Arial</vt:lpstr>
      <vt:lpstr>Calibri</vt:lpstr>
      <vt:lpstr>Calibri Light</vt:lpstr>
      <vt:lpstr>Cambria Math</vt:lpstr>
      <vt:lpstr>Corbel</vt:lpstr>
      <vt:lpstr>Garamond</vt:lpstr>
      <vt:lpstr>Segoe UI Historic</vt:lpstr>
      <vt:lpstr>Wingdings</vt:lpstr>
      <vt:lpstr>Wingdings 2</vt:lpstr>
      <vt:lpstr>Wingdings 3</vt:lpstr>
      <vt:lpstr>BlackYellow</vt:lpstr>
      <vt:lpstr>HDOfficeLightV0</vt:lpstr>
      <vt:lpstr>1_HDOfficeLightV0</vt:lpstr>
      <vt:lpstr>2_HDOfficeLightV0</vt:lpstr>
      <vt:lpstr>Price Controls Cause Chaos </vt:lpstr>
      <vt:lpstr>February 1974: The Oil Crisis</vt:lpstr>
      <vt:lpstr>The Patchwork of Rationing</vt:lpstr>
      <vt:lpstr>This Paper: Four Contributions</vt:lpstr>
      <vt:lpstr>Harberger Triangle</vt:lpstr>
      <vt:lpstr>Random Allocation</vt:lpstr>
      <vt:lpstr>Random Allocation</vt:lpstr>
      <vt:lpstr>Random Allocation</vt:lpstr>
      <vt:lpstr>Setup: Two Segments/Submarkets</vt:lpstr>
      <vt:lpstr>Harberger Requires Equalization of Shadow Prices</vt:lpstr>
      <vt:lpstr>An Equally Feasible Allocation </vt:lpstr>
      <vt:lpstr>Harberger Triangle Is the Minimum Deadweight Loss</vt:lpstr>
      <vt:lpstr>Why Corners?</vt:lpstr>
      <vt:lpstr>Why Corners?</vt:lpstr>
      <vt:lpstr>From Two to Many</vt:lpstr>
      <vt:lpstr>PowerPoint Presentation</vt:lpstr>
      <vt:lpstr>Theorem 1 (Worst Case)</vt:lpstr>
      <vt:lpstr>Markets are Smooth</vt:lpstr>
      <vt:lpstr>Under Price Controls: Cost Minimization</vt:lpstr>
      <vt:lpstr>The Chaos Theorem</vt:lpstr>
      <vt:lpstr>The Chaos of Price Controls: Intuition </vt:lpstr>
      <vt:lpstr>The Chaos Theorem: Simulation</vt:lpstr>
      <vt:lpstr>Illustration: 1971-1974 Oil Crisis</vt:lpstr>
      <vt:lpstr>The Data: AAA Station Surveys, February 1974 </vt:lpstr>
      <vt:lpstr>The Identification Problem</vt:lpstr>
      <vt:lpstr>The Chaos Mechanism in General</vt:lpstr>
      <vt:lpstr>The Chaos Mechanism: The Baby Chicks</vt:lpstr>
      <vt:lpstr>Supply-Chain Breaking</vt:lpstr>
      <vt:lpstr>Political Economy</vt:lpstr>
      <vt:lpstr>Summary of Results</vt:lpstr>
      <vt:lpstr>Final 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 T Tabarrok</dc:creator>
  <cp:lastModifiedBy>Alex T Tabarrok</cp:lastModifiedBy>
  <cp:revision>16</cp:revision>
  <dcterms:created xsi:type="dcterms:W3CDTF">2026-02-05T20:15:42Z</dcterms:created>
  <dcterms:modified xsi:type="dcterms:W3CDTF">2026-02-09T00:09:12Z</dcterms:modified>
</cp:coreProperties>
</file>